
<file path=[Content_Types].xml><?xml version="1.0" encoding="utf-8"?>
<Types xmlns="http://schemas.openxmlformats.org/package/2006/content-types">
  <Default Extension="xml" ContentType="application/xml"/>
  <Default Extension="wav" ContentType="audio/wav"/>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charts/chart2.xml" ContentType="application/vnd.openxmlformats-officedocument.drawingml.chart+xml"/>
  <Override PartName="/ppt/notesSlides/notesSlide21.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2.xml" ContentType="application/vnd.openxmlformats-officedocument.presentationml.notesSlide+xml"/>
  <Override PartName="/ppt/charts/chart5.xml" ContentType="application/vnd.openxmlformats-officedocument.drawingml.chart+xml"/>
  <Override PartName="/ppt/notesSlides/notesSlide23.xml" ContentType="application/vnd.openxmlformats-officedocument.presentationml.notesSlide+xml"/>
  <Override PartName="/ppt/charts/chart6.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114"/>
  </p:notesMasterIdLst>
  <p:sldIdLst>
    <p:sldId id="500" r:id="rId2"/>
    <p:sldId id="313" r:id="rId3"/>
    <p:sldId id="461" r:id="rId4"/>
    <p:sldId id="399" r:id="rId5"/>
    <p:sldId id="398" r:id="rId6"/>
    <p:sldId id="401" r:id="rId7"/>
    <p:sldId id="351" r:id="rId8"/>
    <p:sldId id="356" r:id="rId9"/>
    <p:sldId id="357" r:id="rId10"/>
    <p:sldId id="435" r:id="rId11"/>
    <p:sldId id="428" r:id="rId12"/>
    <p:sldId id="306" r:id="rId13"/>
    <p:sldId id="307" r:id="rId14"/>
    <p:sldId id="308" r:id="rId15"/>
    <p:sldId id="271" r:id="rId16"/>
    <p:sldId id="272" r:id="rId17"/>
    <p:sldId id="273" r:id="rId18"/>
    <p:sldId id="270" r:id="rId19"/>
    <p:sldId id="274" r:id="rId20"/>
    <p:sldId id="312" r:id="rId21"/>
    <p:sldId id="316" r:id="rId22"/>
    <p:sldId id="317" r:id="rId23"/>
    <p:sldId id="318" r:id="rId24"/>
    <p:sldId id="319" r:id="rId25"/>
    <p:sldId id="320" r:id="rId26"/>
    <p:sldId id="322" r:id="rId27"/>
    <p:sldId id="301" r:id="rId28"/>
    <p:sldId id="323" r:id="rId29"/>
    <p:sldId id="501" r:id="rId30"/>
    <p:sldId id="502" r:id="rId31"/>
    <p:sldId id="347" r:id="rId32"/>
    <p:sldId id="503" r:id="rId33"/>
    <p:sldId id="505" r:id="rId34"/>
    <p:sldId id="346" r:id="rId35"/>
    <p:sldId id="324" r:id="rId36"/>
    <p:sldId id="325" r:id="rId37"/>
    <p:sldId id="326" r:id="rId38"/>
    <p:sldId id="349" r:id="rId39"/>
    <p:sldId id="328" r:id="rId40"/>
    <p:sldId id="329" r:id="rId41"/>
    <p:sldId id="330" r:id="rId42"/>
    <p:sldId id="353" r:id="rId43"/>
    <p:sldId id="331" r:id="rId44"/>
    <p:sldId id="372" r:id="rId45"/>
    <p:sldId id="332" r:id="rId46"/>
    <p:sldId id="504" r:id="rId47"/>
    <p:sldId id="352" r:id="rId48"/>
    <p:sldId id="333" r:id="rId49"/>
    <p:sldId id="425" r:id="rId50"/>
    <p:sldId id="426" r:id="rId51"/>
    <p:sldId id="355" r:id="rId52"/>
    <p:sldId id="429" r:id="rId53"/>
    <p:sldId id="354" r:id="rId54"/>
    <p:sldId id="506" r:id="rId55"/>
    <p:sldId id="376" r:id="rId56"/>
    <p:sldId id="379" r:id="rId57"/>
    <p:sldId id="381" r:id="rId58"/>
    <p:sldId id="382" r:id="rId59"/>
    <p:sldId id="380" r:id="rId60"/>
    <p:sldId id="384" r:id="rId61"/>
    <p:sldId id="385" r:id="rId62"/>
    <p:sldId id="400" r:id="rId63"/>
    <p:sldId id="388" r:id="rId64"/>
    <p:sldId id="389" r:id="rId65"/>
    <p:sldId id="390" r:id="rId66"/>
    <p:sldId id="430" r:id="rId67"/>
    <p:sldId id="438" r:id="rId68"/>
    <p:sldId id="445" r:id="rId69"/>
    <p:sldId id="439" r:id="rId70"/>
    <p:sldId id="443" r:id="rId71"/>
    <p:sldId id="440" r:id="rId72"/>
    <p:sldId id="444" r:id="rId73"/>
    <p:sldId id="441" r:id="rId74"/>
    <p:sldId id="442" r:id="rId75"/>
    <p:sldId id="446" r:id="rId76"/>
    <p:sldId id="531" r:id="rId77"/>
    <p:sldId id="508" r:id="rId78"/>
    <p:sldId id="509" r:id="rId79"/>
    <p:sldId id="510" r:id="rId80"/>
    <p:sldId id="511" r:id="rId81"/>
    <p:sldId id="512" r:id="rId82"/>
    <p:sldId id="431" r:id="rId83"/>
    <p:sldId id="449" r:id="rId84"/>
    <p:sldId id="450" r:id="rId85"/>
    <p:sldId id="451" r:id="rId86"/>
    <p:sldId id="453" r:id="rId87"/>
    <p:sldId id="452" r:id="rId88"/>
    <p:sldId id="454" r:id="rId89"/>
    <p:sldId id="455" r:id="rId90"/>
    <p:sldId id="456" r:id="rId91"/>
    <p:sldId id="478" r:id="rId92"/>
    <p:sldId id="513" r:id="rId93"/>
    <p:sldId id="514" r:id="rId94"/>
    <p:sldId id="515" r:id="rId95"/>
    <p:sldId id="516" r:id="rId96"/>
    <p:sldId id="517" r:id="rId97"/>
    <p:sldId id="518" r:id="rId98"/>
    <p:sldId id="527" r:id="rId99"/>
    <p:sldId id="519" r:id="rId100"/>
    <p:sldId id="520" r:id="rId101"/>
    <p:sldId id="521" r:id="rId102"/>
    <p:sldId id="525" r:id="rId103"/>
    <p:sldId id="529" r:id="rId104"/>
    <p:sldId id="524" r:id="rId105"/>
    <p:sldId id="434" r:id="rId106"/>
    <p:sldId id="479" r:id="rId107"/>
    <p:sldId id="437" r:id="rId108"/>
    <p:sldId id="423" r:id="rId109"/>
    <p:sldId id="530" r:id="rId110"/>
    <p:sldId id="528" r:id="rId111"/>
    <p:sldId id="392" r:id="rId112"/>
    <p:sldId id="460" r:id="rId11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89" autoAdjust="0"/>
  </p:normalViewPr>
  <p:slideViewPr>
    <p:cSldViewPr>
      <p:cViewPr>
        <p:scale>
          <a:sx n="100" d="100"/>
          <a:sy n="100" d="100"/>
        </p:scale>
        <p:origin x="-1888" y="-1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224"/>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notesMaster" Target="notesMasters/notesMaster1.xml"/><Relationship Id="rId115" Type="http://schemas.openxmlformats.org/officeDocument/2006/relationships/printerSettings" Target="printerSettings/printerSettings1.bin"/><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arah\Documents\SMART%20at%20Rathmore\Rathmore%20SMART%20data%20in%20excel%20fina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arah\Documents\SMART%20at%20Rathmore\Rathmore%20SMART%20data%20in%20excel%20fina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Sarah\Documents\SMART%20at%20Rathmore\Rathmore%20SMART%20data%20in%20excel%20fina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Sarah\Documents\SMART%20at%20Rathmore\Rathmore%20SMART%20data%20in%20excel%20final.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Sarah\Documents\SMART%20at%20Rathmore\Rathmore%20SMART%20data%20in%20excel%20final.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Sarah\Documents\SMART%20at%20Rathmore\Rathmore%20SMART%20data%20in%20excel%20final.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Hard%20Drive:Research:Publications:In%20preparation:Confey%20study%202016:ExpIQandCT2015.csv"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'RAI scores'!$H$1</c:f>
              <c:strCache>
                <c:ptCount val="1"/>
                <c:pt idx="0">
                  <c:v>Before</c:v>
                </c:pt>
              </c:strCache>
            </c:strRef>
          </c:tx>
          <c:invertIfNegative val="0"/>
          <c:val>
            <c:numRef>
              <c:f>'RAI scores'!$H$2:$H$16</c:f>
              <c:numCache>
                <c:formatCode>General</c:formatCode>
                <c:ptCount val="15"/>
                <c:pt idx="0">
                  <c:v>49.0</c:v>
                </c:pt>
                <c:pt idx="1">
                  <c:v>44.0</c:v>
                </c:pt>
                <c:pt idx="2">
                  <c:v>28.0</c:v>
                </c:pt>
                <c:pt idx="3">
                  <c:v>37.0</c:v>
                </c:pt>
                <c:pt idx="4">
                  <c:v>47.0</c:v>
                </c:pt>
                <c:pt idx="5">
                  <c:v>35.0</c:v>
                </c:pt>
                <c:pt idx="6">
                  <c:v>29.0</c:v>
                </c:pt>
                <c:pt idx="7">
                  <c:v>29.0</c:v>
                </c:pt>
                <c:pt idx="8">
                  <c:v>30.0</c:v>
                </c:pt>
                <c:pt idx="9">
                  <c:v>31.0</c:v>
                </c:pt>
                <c:pt idx="10">
                  <c:v>28.0</c:v>
                </c:pt>
                <c:pt idx="11">
                  <c:v>39.0</c:v>
                </c:pt>
                <c:pt idx="12">
                  <c:v>27.0</c:v>
                </c:pt>
                <c:pt idx="13">
                  <c:v>20.0</c:v>
                </c:pt>
                <c:pt idx="14">
                  <c:v>34.0</c:v>
                </c:pt>
              </c:numCache>
            </c:numRef>
          </c:val>
        </c:ser>
        <c:ser>
          <c:idx val="1"/>
          <c:order val="1"/>
          <c:tx>
            <c:strRef>
              <c:f>'RAI scores'!$I$1</c:f>
              <c:strCache>
                <c:ptCount val="1"/>
                <c:pt idx="0">
                  <c:v>After</c:v>
                </c:pt>
              </c:strCache>
            </c:strRef>
          </c:tx>
          <c:invertIfNegative val="0"/>
          <c:val>
            <c:numRef>
              <c:f>'RAI scores'!$I$2:$I$16</c:f>
              <c:numCache>
                <c:formatCode>General</c:formatCode>
                <c:ptCount val="15"/>
                <c:pt idx="0">
                  <c:v>52.0</c:v>
                </c:pt>
                <c:pt idx="1">
                  <c:v>53.0</c:v>
                </c:pt>
                <c:pt idx="2">
                  <c:v>41.0</c:v>
                </c:pt>
                <c:pt idx="3">
                  <c:v>50.0</c:v>
                </c:pt>
                <c:pt idx="4">
                  <c:v>45.0</c:v>
                </c:pt>
                <c:pt idx="5">
                  <c:v>53.0</c:v>
                </c:pt>
                <c:pt idx="6">
                  <c:v>49.0</c:v>
                </c:pt>
                <c:pt idx="7">
                  <c:v>45.0</c:v>
                </c:pt>
                <c:pt idx="8">
                  <c:v>52.0</c:v>
                </c:pt>
                <c:pt idx="9">
                  <c:v>53.0</c:v>
                </c:pt>
                <c:pt idx="10">
                  <c:v>36.0</c:v>
                </c:pt>
                <c:pt idx="11">
                  <c:v>55.0</c:v>
                </c:pt>
                <c:pt idx="12">
                  <c:v>54.0</c:v>
                </c:pt>
                <c:pt idx="13">
                  <c:v>43.0</c:v>
                </c:pt>
                <c:pt idx="14">
                  <c:v>47.0</c:v>
                </c:pt>
              </c:numCache>
            </c:numRef>
          </c:val>
        </c:ser>
        <c:dLbls>
          <c:showLegendKey val="0"/>
          <c:showVal val="0"/>
          <c:showCatName val="0"/>
          <c:showSerName val="0"/>
          <c:showPercent val="0"/>
          <c:showBubbleSize val="0"/>
        </c:dLbls>
        <c:gapWidth val="150"/>
        <c:axId val="2135863944"/>
        <c:axId val="2135867112"/>
      </c:barChart>
      <c:catAx>
        <c:axId val="2135863944"/>
        <c:scaling>
          <c:orientation val="minMax"/>
        </c:scaling>
        <c:delete val="0"/>
        <c:axPos val="b"/>
        <c:title>
          <c:tx>
            <c:rich>
              <a:bodyPr/>
              <a:lstStyle/>
              <a:p>
                <a:pPr>
                  <a:defRPr lang="de-DE"/>
                </a:pPr>
                <a:r>
                  <a:rPr lang="en-GB"/>
                  <a:t>Participant Number</a:t>
                </a:r>
              </a:p>
            </c:rich>
          </c:tx>
          <c:layout/>
          <c:overlay val="0"/>
        </c:title>
        <c:majorTickMark val="out"/>
        <c:minorTickMark val="none"/>
        <c:tickLblPos val="nextTo"/>
        <c:txPr>
          <a:bodyPr/>
          <a:lstStyle/>
          <a:p>
            <a:pPr>
              <a:defRPr lang="de-DE"/>
            </a:pPr>
            <a:endParaRPr lang="en-US"/>
          </a:p>
        </c:txPr>
        <c:crossAx val="2135867112"/>
        <c:crosses val="autoZero"/>
        <c:auto val="1"/>
        <c:lblAlgn val="ctr"/>
        <c:lblOffset val="100"/>
        <c:noMultiLvlLbl val="0"/>
      </c:catAx>
      <c:valAx>
        <c:axId val="2135867112"/>
        <c:scaling>
          <c:orientation val="minMax"/>
        </c:scaling>
        <c:delete val="0"/>
        <c:axPos val="l"/>
        <c:majorGridlines/>
        <c:title>
          <c:tx>
            <c:rich>
              <a:bodyPr rot="0" vert="horz"/>
              <a:lstStyle/>
              <a:p>
                <a:pPr>
                  <a:defRPr lang="de-DE"/>
                </a:pPr>
                <a:r>
                  <a:rPr lang="en-GB"/>
                  <a:t>RAI Score</a:t>
                </a:r>
              </a:p>
            </c:rich>
          </c:tx>
          <c:layout/>
          <c:overlay val="0"/>
        </c:title>
        <c:numFmt formatCode="General" sourceLinked="1"/>
        <c:majorTickMark val="out"/>
        <c:minorTickMark val="none"/>
        <c:tickLblPos val="nextTo"/>
        <c:txPr>
          <a:bodyPr/>
          <a:lstStyle/>
          <a:p>
            <a:pPr>
              <a:defRPr lang="de-DE"/>
            </a:pPr>
            <a:endParaRPr lang="en-US"/>
          </a:p>
        </c:txPr>
        <c:crossAx val="2135863944"/>
        <c:crosses val="autoZero"/>
        <c:crossBetween val="between"/>
      </c:valAx>
    </c:plotArea>
    <c:legend>
      <c:legendPos val="r"/>
      <c:layout/>
      <c:overlay val="0"/>
      <c:txPr>
        <a:bodyPr/>
        <a:lstStyle/>
        <a:p>
          <a:pPr>
            <a:defRPr lang="de-DE"/>
          </a:pPr>
          <a:endParaRPr lang="en-US"/>
        </a:p>
      </c:txPr>
    </c:legend>
    <c:plotVisOnly val="1"/>
    <c:dispBlanksAs val="gap"/>
    <c:showDLblsOverMax val="0"/>
  </c:chart>
  <c:txPr>
    <a:bodyPr/>
    <a:lstStyle/>
    <a:p>
      <a:pPr>
        <a:defRPr sz="16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28500414250207"/>
          <c:y val="0.0707608124125516"/>
          <c:w val="0.833471416735711"/>
          <c:h val="0.777173913043482"/>
        </c:manualLayout>
      </c:layout>
      <c:barChart>
        <c:barDir val="bar"/>
        <c:grouping val="clustered"/>
        <c:varyColors val="0"/>
        <c:ser>
          <c:idx val="0"/>
          <c:order val="0"/>
          <c:tx>
            <c:strRef>
              <c:f>'iq rise by percentile rank data'!$D$2</c:f>
              <c:strCache>
                <c:ptCount val="1"/>
                <c:pt idx="0">
                  <c:v>Before</c:v>
                </c:pt>
              </c:strCache>
            </c:strRef>
          </c:tx>
          <c:spPr>
            <a:solidFill>
              <a:srgbClr val="9999FF"/>
            </a:solidFill>
            <a:ln w="12700">
              <a:solidFill>
                <a:srgbClr val="000000"/>
              </a:solidFill>
              <a:prstDash val="solid"/>
            </a:ln>
          </c:spPr>
          <c:invertIfNegative val="0"/>
          <c:dLbls>
            <c:spPr>
              <a:noFill/>
              <a:ln w="25400">
                <a:noFill/>
              </a:ln>
            </c:spPr>
            <c:txPr>
              <a:bodyPr/>
              <a:lstStyle/>
              <a:p>
                <a:pPr>
                  <a:defRPr lang="de-DE" sz="975"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val>
            <c:numRef>
              <c:f>'iq rise by percentile rank data'!$D$3:$D$17</c:f>
              <c:numCache>
                <c:formatCode>General</c:formatCode>
                <c:ptCount val="15"/>
                <c:pt idx="0">
                  <c:v>94.0</c:v>
                </c:pt>
                <c:pt idx="1">
                  <c:v>119.0</c:v>
                </c:pt>
                <c:pt idx="2">
                  <c:v>87.0</c:v>
                </c:pt>
                <c:pt idx="3">
                  <c:v>98.0</c:v>
                </c:pt>
                <c:pt idx="4">
                  <c:v>102.0</c:v>
                </c:pt>
                <c:pt idx="5">
                  <c:v>90.0</c:v>
                </c:pt>
                <c:pt idx="6">
                  <c:v>110.0</c:v>
                </c:pt>
                <c:pt idx="7">
                  <c:v>90.0</c:v>
                </c:pt>
                <c:pt idx="8">
                  <c:v>86.0</c:v>
                </c:pt>
                <c:pt idx="9">
                  <c:v>84.0</c:v>
                </c:pt>
                <c:pt idx="10">
                  <c:v>92.0</c:v>
                </c:pt>
                <c:pt idx="11">
                  <c:v>99.0</c:v>
                </c:pt>
                <c:pt idx="12">
                  <c:v>112.0</c:v>
                </c:pt>
                <c:pt idx="13">
                  <c:v>92.0</c:v>
                </c:pt>
                <c:pt idx="14">
                  <c:v>99.0</c:v>
                </c:pt>
              </c:numCache>
            </c:numRef>
          </c:val>
        </c:ser>
        <c:ser>
          <c:idx val="1"/>
          <c:order val="1"/>
          <c:tx>
            <c:strRef>
              <c:f>'iq rise by percentile rank data'!$E$2</c:f>
              <c:strCache>
                <c:ptCount val="1"/>
                <c:pt idx="0">
                  <c:v>After</c:v>
                </c:pt>
              </c:strCache>
            </c:strRef>
          </c:tx>
          <c:spPr>
            <a:solidFill>
              <a:schemeClr val="accent2"/>
            </a:solidFill>
            <a:ln w="12700">
              <a:solidFill>
                <a:srgbClr val="000000"/>
              </a:solidFill>
              <a:prstDash val="solid"/>
            </a:ln>
          </c:spPr>
          <c:invertIfNegative val="0"/>
          <c:dLbls>
            <c:spPr>
              <a:noFill/>
              <a:ln w="25400">
                <a:noFill/>
              </a:ln>
            </c:spPr>
            <c:txPr>
              <a:bodyPr/>
              <a:lstStyle/>
              <a:p>
                <a:pPr>
                  <a:defRPr lang="de-DE" sz="975"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val>
            <c:numRef>
              <c:f>'iq rise by percentile rank data'!$E$3:$E$17</c:f>
              <c:numCache>
                <c:formatCode>General</c:formatCode>
                <c:ptCount val="15"/>
                <c:pt idx="0">
                  <c:v>119.0</c:v>
                </c:pt>
                <c:pt idx="1">
                  <c:v>140.0</c:v>
                </c:pt>
                <c:pt idx="2">
                  <c:v>108.0</c:v>
                </c:pt>
                <c:pt idx="3">
                  <c:v>130.0</c:v>
                </c:pt>
                <c:pt idx="4">
                  <c:v>128.0</c:v>
                </c:pt>
                <c:pt idx="5">
                  <c:v>116.0</c:v>
                </c:pt>
                <c:pt idx="6">
                  <c:v>125.0</c:v>
                </c:pt>
                <c:pt idx="7">
                  <c:v>113.0</c:v>
                </c:pt>
                <c:pt idx="8">
                  <c:v>108.0</c:v>
                </c:pt>
                <c:pt idx="9">
                  <c:v>106.0</c:v>
                </c:pt>
                <c:pt idx="10">
                  <c:v>120.0</c:v>
                </c:pt>
                <c:pt idx="11">
                  <c:v>113.0</c:v>
                </c:pt>
                <c:pt idx="12">
                  <c:v>134.0</c:v>
                </c:pt>
                <c:pt idx="13">
                  <c:v>120.0</c:v>
                </c:pt>
                <c:pt idx="14">
                  <c:v>123.0</c:v>
                </c:pt>
              </c:numCache>
            </c:numRef>
          </c:val>
        </c:ser>
        <c:dLbls>
          <c:showLegendKey val="0"/>
          <c:showVal val="1"/>
          <c:showCatName val="0"/>
          <c:showSerName val="0"/>
          <c:showPercent val="0"/>
          <c:showBubbleSize val="0"/>
        </c:dLbls>
        <c:gapWidth val="150"/>
        <c:axId val="2135908200"/>
        <c:axId val="2135910168"/>
      </c:barChart>
      <c:catAx>
        <c:axId val="2135908200"/>
        <c:scaling>
          <c:orientation val="minMax"/>
        </c:scaling>
        <c:delete val="0"/>
        <c:axPos val="l"/>
        <c:title>
          <c:tx>
            <c:rich>
              <a:bodyPr/>
              <a:lstStyle/>
              <a:p>
                <a:pPr>
                  <a:defRPr lang="de-DE" sz="1600" b="1" i="0" u="none" strike="noStrike" baseline="0">
                    <a:solidFill>
                      <a:srgbClr val="000000"/>
                    </a:solidFill>
                    <a:latin typeface="Arial"/>
                    <a:ea typeface="Arial"/>
                    <a:cs typeface="Arial"/>
                  </a:defRPr>
                </a:pPr>
                <a:r>
                  <a:rPr lang="en-GB" sz="1600" dirty="0"/>
                  <a:t>Participant </a:t>
                </a:r>
                <a:r>
                  <a:rPr lang="en-GB" sz="1600" dirty="0" smtClean="0"/>
                  <a:t>No.</a:t>
                </a:r>
                <a:endParaRPr lang="en-GB" sz="1600" dirty="0"/>
              </a:p>
            </c:rich>
          </c:tx>
          <c:layout>
            <c:manualLayout>
              <c:xMode val="edge"/>
              <c:yMode val="edge"/>
              <c:x val="0.00027616680475007"/>
              <c:y val="0.436141304347827"/>
            </c:manualLayout>
          </c:layout>
          <c:overlay val="0"/>
          <c:spPr>
            <a:noFill/>
            <a:ln w="25400">
              <a:noFill/>
            </a:ln>
          </c:spPr>
        </c:title>
        <c:numFmt formatCode="General" sourceLinked="1"/>
        <c:majorTickMark val="out"/>
        <c:minorTickMark val="none"/>
        <c:tickLblPos val="nextTo"/>
        <c:spPr>
          <a:ln w="12700">
            <a:solidFill>
              <a:srgbClr val="000000"/>
            </a:solidFill>
            <a:prstDash val="solid"/>
          </a:ln>
        </c:spPr>
        <c:txPr>
          <a:bodyPr rot="0" vert="horz"/>
          <a:lstStyle/>
          <a:p>
            <a:pPr>
              <a:defRPr lang="de-DE" sz="1600" b="0" i="0" u="none" strike="noStrike" baseline="0">
                <a:solidFill>
                  <a:srgbClr val="000000"/>
                </a:solidFill>
                <a:latin typeface="Arial"/>
                <a:ea typeface="Arial"/>
                <a:cs typeface="Arial"/>
              </a:defRPr>
            </a:pPr>
            <a:endParaRPr lang="en-US"/>
          </a:p>
        </c:txPr>
        <c:crossAx val="2135910168"/>
        <c:crosses val="autoZero"/>
        <c:auto val="1"/>
        <c:lblAlgn val="ctr"/>
        <c:lblOffset val="100"/>
        <c:tickLblSkip val="1"/>
        <c:tickMarkSkip val="1"/>
        <c:noMultiLvlLbl val="0"/>
      </c:catAx>
      <c:valAx>
        <c:axId val="2135910168"/>
        <c:scaling>
          <c:orientation val="minMax"/>
        </c:scaling>
        <c:delete val="0"/>
        <c:axPos val="b"/>
        <c:title>
          <c:tx>
            <c:rich>
              <a:bodyPr/>
              <a:lstStyle/>
              <a:p>
                <a:pPr>
                  <a:defRPr lang="de-DE" sz="1600" b="1" i="0" u="none" strike="noStrike" baseline="0">
                    <a:solidFill>
                      <a:srgbClr val="000000"/>
                    </a:solidFill>
                    <a:latin typeface="Arial"/>
                    <a:ea typeface="Arial"/>
                    <a:cs typeface="Arial"/>
                  </a:defRPr>
                </a:pPr>
                <a:r>
                  <a:rPr lang="en-GB" sz="1600"/>
                  <a:t>IQ score</a:t>
                </a:r>
              </a:p>
            </c:rich>
          </c:tx>
          <c:layout>
            <c:manualLayout>
              <c:xMode val="edge"/>
              <c:yMode val="edge"/>
              <c:x val="0.479701739850871"/>
              <c:y val="0.948822463768117"/>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lang="de-DE" sz="1600" b="0" i="0" u="none" strike="noStrike" baseline="0">
                <a:solidFill>
                  <a:srgbClr val="000000"/>
                </a:solidFill>
                <a:latin typeface="Arial"/>
                <a:ea typeface="Arial"/>
                <a:cs typeface="Arial"/>
              </a:defRPr>
            </a:pPr>
            <a:endParaRPr lang="en-US"/>
          </a:p>
        </c:txPr>
        <c:crossAx val="2135908200"/>
        <c:crosses val="autoZero"/>
        <c:crossBetween val="between"/>
      </c:valAx>
      <c:spPr>
        <a:noFill/>
        <a:ln w="25400">
          <a:noFill/>
        </a:ln>
      </c:spPr>
    </c:plotArea>
    <c:legend>
      <c:legendPos val="r"/>
      <c:layout>
        <c:manualLayout>
          <c:xMode val="edge"/>
          <c:yMode val="edge"/>
          <c:x val="0.858878762772715"/>
          <c:y val="0.395380434782611"/>
          <c:w val="0.137807235570285"/>
          <c:h val="0.134510869565217"/>
        </c:manualLayout>
      </c:layout>
      <c:overlay val="0"/>
      <c:spPr>
        <a:solidFill>
          <a:srgbClr val="FFFFFF"/>
        </a:solidFill>
        <a:ln w="3175">
          <a:solidFill>
            <a:srgbClr val="000000"/>
          </a:solidFill>
          <a:prstDash val="solid"/>
        </a:ln>
      </c:spPr>
      <c:txPr>
        <a:bodyPr/>
        <a:lstStyle/>
        <a:p>
          <a:pPr>
            <a:defRPr lang="de-DE" sz="160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975"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'iq rise by percentile rank data'!$C$19</c:f>
              <c:strCache>
                <c:ptCount val="1"/>
                <c:pt idx="0">
                  <c:v>Before</c:v>
                </c:pt>
              </c:strCache>
            </c:strRef>
          </c:tx>
          <c:invertIfNegative val="0"/>
          <c:val>
            <c:numRef>
              <c:f>'iq rise by percentile rank data'!$C$20:$C$34</c:f>
              <c:numCache>
                <c:formatCode>General</c:formatCode>
                <c:ptCount val="15"/>
                <c:pt idx="0">
                  <c:v>34.0</c:v>
                </c:pt>
                <c:pt idx="1">
                  <c:v>90.0</c:v>
                </c:pt>
                <c:pt idx="2">
                  <c:v>19.0</c:v>
                </c:pt>
                <c:pt idx="3">
                  <c:v>45.0</c:v>
                </c:pt>
                <c:pt idx="4">
                  <c:v>55.0</c:v>
                </c:pt>
                <c:pt idx="5">
                  <c:v>25.0</c:v>
                </c:pt>
                <c:pt idx="6">
                  <c:v>75.0</c:v>
                </c:pt>
                <c:pt idx="7">
                  <c:v>25.0</c:v>
                </c:pt>
                <c:pt idx="8">
                  <c:v>18.0</c:v>
                </c:pt>
                <c:pt idx="9">
                  <c:v>14.0</c:v>
                </c:pt>
                <c:pt idx="10">
                  <c:v>30.0</c:v>
                </c:pt>
                <c:pt idx="11">
                  <c:v>47.0</c:v>
                </c:pt>
                <c:pt idx="12">
                  <c:v>79.0</c:v>
                </c:pt>
                <c:pt idx="13">
                  <c:v>30.0</c:v>
                </c:pt>
                <c:pt idx="14">
                  <c:v>47.0</c:v>
                </c:pt>
              </c:numCache>
            </c:numRef>
          </c:val>
        </c:ser>
        <c:ser>
          <c:idx val="1"/>
          <c:order val="1"/>
          <c:tx>
            <c:strRef>
              <c:f>'iq rise by percentile rank data'!$D$19</c:f>
              <c:strCache>
                <c:ptCount val="1"/>
                <c:pt idx="0">
                  <c:v>after</c:v>
                </c:pt>
              </c:strCache>
            </c:strRef>
          </c:tx>
          <c:invertIfNegative val="0"/>
          <c:val>
            <c:numRef>
              <c:f>'iq rise by percentile rank data'!$D$20:$D$34</c:f>
              <c:numCache>
                <c:formatCode>General</c:formatCode>
                <c:ptCount val="15"/>
                <c:pt idx="0">
                  <c:v>90.0</c:v>
                </c:pt>
                <c:pt idx="1">
                  <c:v>99.6</c:v>
                </c:pt>
                <c:pt idx="2">
                  <c:v>70.0</c:v>
                </c:pt>
                <c:pt idx="3">
                  <c:v>98.0</c:v>
                </c:pt>
                <c:pt idx="4">
                  <c:v>98.0</c:v>
                </c:pt>
                <c:pt idx="5">
                  <c:v>86.0</c:v>
                </c:pt>
                <c:pt idx="6">
                  <c:v>95.0</c:v>
                </c:pt>
                <c:pt idx="7">
                  <c:v>81.0</c:v>
                </c:pt>
                <c:pt idx="8">
                  <c:v>70.0</c:v>
                </c:pt>
                <c:pt idx="9">
                  <c:v>66.0</c:v>
                </c:pt>
                <c:pt idx="10">
                  <c:v>91.0</c:v>
                </c:pt>
                <c:pt idx="11">
                  <c:v>81.0</c:v>
                </c:pt>
                <c:pt idx="12">
                  <c:v>99.0</c:v>
                </c:pt>
                <c:pt idx="13">
                  <c:v>91.0</c:v>
                </c:pt>
                <c:pt idx="14">
                  <c:v>94.0</c:v>
                </c:pt>
              </c:numCache>
            </c:numRef>
          </c:val>
        </c:ser>
        <c:dLbls>
          <c:showLegendKey val="0"/>
          <c:showVal val="0"/>
          <c:showCatName val="0"/>
          <c:showSerName val="0"/>
          <c:showPercent val="0"/>
          <c:showBubbleSize val="0"/>
        </c:dLbls>
        <c:gapWidth val="150"/>
        <c:axId val="2135294216"/>
        <c:axId val="2135269864"/>
      </c:barChart>
      <c:catAx>
        <c:axId val="2135294216"/>
        <c:scaling>
          <c:orientation val="minMax"/>
        </c:scaling>
        <c:delete val="0"/>
        <c:axPos val="b"/>
        <c:title>
          <c:tx>
            <c:rich>
              <a:bodyPr/>
              <a:lstStyle/>
              <a:p>
                <a:pPr>
                  <a:defRPr lang="de-DE" sz="1600" b="1" i="0" u="none" strike="noStrike" baseline="0">
                    <a:solidFill>
                      <a:srgbClr val="000000"/>
                    </a:solidFill>
                    <a:latin typeface="Calibri"/>
                    <a:ea typeface="Calibri"/>
                    <a:cs typeface="Calibri"/>
                  </a:defRPr>
                </a:pPr>
                <a:r>
                  <a:rPr lang="en-GB"/>
                  <a:t>Participant Number</a:t>
                </a:r>
              </a:p>
            </c:rich>
          </c:tx>
          <c:layout>
            <c:manualLayout>
              <c:xMode val="edge"/>
              <c:yMode val="edge"/>
              <c:x val="0.360951599671863"/>
              <c:y val="0.938442211055277"/>
            </c:manualLayout>
          </c:layout>
          <c:overlay val="0"/>
          <c:spPr>
            <a:noFill/>
            <a:ln w="25400">
              <a:noFill/>
            </a:ln>
          </c:spPr>
        </c:title>
        <c:numFmt formatCode="General" sourceLinked="1"/>
        <c:majorTickMark val="out"/>
        <c:minorTickMark val="none"/>
        <c:tickLblPos val="nextTo"/>
        <c:txPr>
          <a:bodyPr/>
          <a:lstStyle/>
          <a:p>
            <a:pPr>
              <a:defRPr lang="de-DE" sz="1600" b="1"/>
            </a:pPr>
            <a:endParaRPr lang="en-US"/>
          </a:p>
        </c:txPr>
        <c:crossAx val="2135269864"/>
        <c:crosses val="autoZero"/>
        <c:auto val="1"/>
        <c:lblAlgn val="ctr"/>
        <c:lblOffset val="100"/>
        <c:noMultiLvlLbl val="0"/>
      </c:catAx>
      <c:valAx>
        <c:axId val="2135269864"/>
        <c:scaling>
          <c:orientation val="minMax"/>
        </c:scaling>
        <c:delete val="0"/>
        <c:axPos val="l"/>
        <c:majorGridlines/>
        <c:title>
          <c:tx>
            <c:rich>
              <a:bodyPr/>
              <a:lstStyle/>
              <a:p>
                <a:pPr>
                  <a:defRPr lang="de-DE" sz="1600" b="1" i="0" u="none" strike="noStrike" baseline="0">
                    <a:solidFill>
                      <a:srgbClr val="000000"/>
                    </a:solidFill>
                    <a:latin typeface="Calibri"/>
                    <a:ea typeface="Calibri"/>
                    <a:cs typeface="Calibri"/>
                  </a:defRPr>
                </a:pPr>
                <a:r>
                  <a:rPr lang="en-GB" sz="1600"/>
                  <a:t>Percentile rank increase</a:t>
                </a:r>
              </a:p>
            </c:rich>
          </c:tx>
          <c:layout>
            <c:manualLayout>
              <c:xMode val="edge"/>
              <c:yMode val="edge"/>
              <c:x val="0.0"/>
              <c:y val="0.353015075376886"/>
            </c:manualLayout>
          </c:layout>
          <c:overlay val="0"/>
          <c:spPr>
            <a:noFill/>
            <a:ln w="25400">
              <a:noFill/>
            </a:ln>
          </c:spPr>
        </c:title>
        <c:numFmt formatCode="General" sourceLinked="1"/>
        <c:majorTickMark val="out"/>
        <c:minorTickMark val="none"/>
        <c:tickLblPos val="nextTo"/>
        <c:txPr>
          <a:bodyPr/>
          <a:lstStyle/>
          <a:p>
            <a:pPr>
              <a:defRPr lang="de-DE" sz="1600" b="1"/>
            </a:pPr>
            <a:endParaRPr lang="en-US"/>
          </a:p>
        </c:txPr>
        <c:crossAx val="2135294216"/>
        <c:crosses val="autoZero"/>
        <c:crossBetween val="between"/>
      </c:valAx>
      <c:spPr>
        <a:noFill/>
        <a:ln w="25400">
          <a:noFill/>
        </a:ln>
      </c:spPr>
    </c:plotArea>
    <c:legend>
      <c:legendPos val="r"/>
      <c:layout>
        <c:manualLayout>
          <c:xMode val="edge"/>
          <c:yMode val="edge"/>
          <c:x val="0.862182116488927"/>
          <c:y val="0.409547738693467"/>
          <c:w val="0.129614438063987"/>
          <c:h val="0.124371859296482"/>
        </c:manualLayout>
      </c:layout>
      <c:overlay val="0"/>
      <c:txPr>
        <a:bodyPr/>
        <a:lstStyle/>
        <a:p>
          <a:pPr>
            <a:defRPr lang="de-DE" sz="16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'iq rise by percentile rank data'!$O$2</c:f>
              <c:strCache>
                <c:ptCount val="1"/>
                <c:pt idx="0">
                  <c:v>No.</c:v>
                </c:pt>
              </c:strCache>
            </c:strRef>
          </c:tx>
          <c:invertIfNegative val="0"/>
          <c:cat>
            <c:strRef>
              <c:f>'iq rise by percentile rank data'!$N$3:$N$8</c:f>
              <c:strCache>
                <c:ptCount val="6"/>
                <c:pt idx="0">
                  <c:v>Low Average-Average</c:v>
                </c:pt>
                <c:pt idx="1">
                  <c:v>Average - High Average</c:v>
                </c:pt>
                <c:pt idx="2">
                  <c:v>High Average - Superior</c:v>
                </c:pt>
                <c:pt idx="3">
                  <c:v>Average - Exceptional</c:v>
                </c:pt>
                <c:pt idx="4">
                  <c:v>Average - Superior</c:v>
                </c:pt>
                <c:pt idx="5">
                  <c:v>High Avg - Exceptional</c:v>
                </c:pt>
              </c:strCache>
            </c:strRef>
          </c:cat>
          <c:val>
            <c:numRef>
              <c:f>'iq rise by percentile rank data'!$O$3:$O$8</c:f>
              <c:numCache>
                <c:formatCode>General</c:formatCode>
                <c:ptCount val="6"/>
                <c:pt idx="0">
                  <c:v>3.0</c:v>
                </c:pt>
                <c:pt idx="1">
                  <c:v>4.0</c:v>
                </c:pt>
                <c:pt idx="2">
                  <c:v>1.0</c:v>
                </c:pt>
                <c:pt idx="3">
                  <c:v>1.0</c:v>
                </c:pt>
                <c:pt idx="4">
                  <c:v>4.0</c:v>
                </c:pt>
                <c:pt idx="5">
                  <c:v>2.0</c:v>
                </c:pt>
              </c:numCache>
            </c:numRef>
          </c:val>
        </c:ser>
        <c:dLbls>
          <c:showLegendKey val="0"/>
          <c:showVal val="0"/>
          <c:showCatName val="0"/>
          <c:showSerName val="0"/>
          <c:showPercent val="0"/>
          <c:showBubbleSize val="0"/>
        </c:dLbls>
        <c:gapWidth val="150"/>
        <c:axId val="2135246104"/>
        <c:axId val="2135249144"/>
      </c:barChart>
      <c:catAx>
        <c:axId val="2135246104"/>
        <c:scaling>
          <c:orientation val="minMax"/>
        </c:scaling>
        <c:delete val="0"/>
        <c:axPos val="b"/>
        <c:numFmt formatCode="General" sourceLinked="1"/>
        <c:majorTickMark val="out"/>
        <c:minorTickMark val="none"/>
        <c:tickLblPos val="nextTo"/>
        <c:txPr>
          <a:bodyPr/>
          <a:lstStyle/>
          <a:p>
            <a:pPr>
              <a:defRPr sz="1600" b="1"/>
            </a:pPr>
            <a:endParaRPr lang="en-US"/>
          </a:p>
        </c:txPr>
        <c:crossAx val="2135249144"/>
        <c:crosses val="autoZero"/>
        <c:auto val="1"/>
        <c:lblAlgn val="ctr"/>
        <c:lblOffset val="100"/>
        <c:noMultiLvlLbl val="0"/>
      </c:catAx>
      <c:valAx>
        <c:axId val="2135249144"/>
        <c:scaling>
          <c:orientation val="minMax"/>
        </c:scaling>
        <c:delete val="0"/>
        <c:axPos val="l"/>
        <c:majorGridlines/>
        <c:numFmt formatCode="General" sourceLinked="1"/>
        <c:majorTickMark val="out"/>
        <c:minorTickMark val="none"/>
        <c:tickLblPos val="nextTo"/>
        <c:txPr>
          <a:bodyPr/>
          <a:lstStyle/>
          <a:p>
            <a:pPr>
              <a:defRPr sz="1600" b="1"/>
            </a:pPr>
            <a:endParaRPr lang="en-US"/>
          </a:p>
        </c:txPr>
        <c:crossAx val="2135246104"/>
        <c:crosses val="autoZero"/>
        <c:crossBetween val="between"/>
        <c:majorUnit val="1.0"/>
      </c:valAx>
      <c:spPr>
        <a:noFill/>
        <a:ln w="25400">
          <a:noFill/>
        </a:ln>
      </c:spPr>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'Micra and Sigma'!$P$2</c:f>
              <c:strCache>
                <c:ptCount val="1"/>
                <c:pt idx="0">
                  <c:v>Before</c:v>
                </c:pt>
              </c:strCache>
            </c:strRef>
          </c:tx>
          <c:invertIfNegative val="0"/>
          <c:val>
            <c:numRef>
              <c:f>'Micra and Sigma'!$P$3:$P$17</c:f>
              <c:numCache>
                <c:formatCode>General</c:formatCode>
                <c:ptCount val="15"/>
                <c:pt idx="0">
                  <c:v>4.0</c:v>
                </c:pt>
                <c:pt idx="1">
                  <c:v>7.0</c:v>
                </c:pt>
                <c:pt idx="2">
                  <c:v>6.0</c:v>
                </c:pt>
                <c:pt idx="3">
                  <c:v>5.0</c:v>
                </c:pt>
                <c:pt idx="4">
                  <c:v>6.0</c:v>
                </c:pt>
                <c:pt idx="5">
                  <c:v>6.0</c:v>
                </c:pt>
                <c:pt idx="6">
                  <c:v>8.0</c:v>
                </c:pt>
                <c:pt idx="7">
                  <c:v>5.0</c:v>
                </c:pt>
                <c:pt idx="8">
                  <c:v>5.0</c:v>
                </c:pt>
                <c:pt idx="9">
                  <c:v>5.0</c:v>
                </c:pt>
                <c:pt idx="10">
                  <c:v>8.0</c:v>
                </c:pt>
                <c:pt idx="11">
                  <c:v>7.0</c:v>
                </c:pt>
                <c:pt idx="12">
                  <c:v>8.0</c:v>
                </c:pt>
                <c:pt idx="13">
                  <c:v>5.0</c:v>
                </c:pt>
                <c:pt idx="14">
                  <c:v>6.0</c:v>
                </c:pt>
              </c:numCache>
            </c:numRef>
          </c:val>
        </c:ser>
        <c:ser>
          <c:idx val="1"/>
          <c:order val="1"/>
          <c:tx>
            <c:strRef>
              <c:f>'Micra and Sigma'!$Q$2</c:f>
              <c:strCache>
                <c:ptCount val="1"/>
                <c:pt idx="0">
                  <c:v>After</c:v>
                </c:pt>
              </c:strCache>
            </c:strRef>
          </c:tx>
          <c:invertIfNegative val="0"/>
          <c:val>
            <c:numRef>
              <c:f>'Micra and Sigma'!$Q$3:$Q$17</c:f>
              <c:numCache>
                <c:formatCode>General</c:formatCode>
                <c:ptCount val="15"/>
                <c:pt idx="0">
                  <c:v>8.0</c:v>
                </c:pt>
                <c:pt idx="1">
                  <c:v>7.0</c:v>
                </c:pt>
                <c:pt idx="2">
                  <c:v>5.0</c:v>
                </c:pt>
                <c:pt idx="3">
                  <c:v>6.0</c:v>
                </c:pt>
                <c:pt idx="4">
                  <c:v>8.0</c:v>
                </c:pt>
                <c:pt idx="5">
                  <c:v>7.0</c:v>
                </c:pt>
                <c:pt idx="6">
                  <c:v>9.0</c:v>
                </c:pt>
                <c:pt idx="7">
                  <c:v>5.0</c:v>
                </c:pt>
                <c:pt idx="8">
                  <c:v>5.0</c:v>
                </c:pt>
                <c:pt idx="9">
                  <c:v>5.0</c:v>
                </c:pt>
                <c:pt idx="10">
                  <c:v>8.0</c:v>
                </c:pt>
                <c:pt idx="11">
                  <c:v>6.0</c:v>
                </c:pt>
                <c:pt idx="12">
                  <c:v>8.0</c:v>
                </c:pt>
                <c:pt idx="13">
                  <c:v>6.0</c:v>
                </c:pt>
                <c:pt idx="14">
                  <c:v>7.0</c:v>
                </c:pt>
              </c:numCache>
            </c:numRef>
          </c:val>
        </c:ser>
        <c:dLbls>
          <c:showLegendKey val="0"/>
          <c:showVal val="0"/>
          <c:showCatName val="0"/>
          <c:showSerName val="0"/>
          <c:showPercent val="0"/>
          <c:showBubbleSize val="0"/>
        </c:dLbls>
        <c:gapWidth val="150"/>
        <c:shape val="box"/>
        <c:axId val="2135203864"/>
        <c:axId val="2135184568"/>
        <c:axId val="0"/>
      </c:bar3DChart>
      <c:catAx>
        <c:axId val="2135203864"/>
        <c:scaling>
          <c:orientation val="minMax"/>
        </c:scaling>
        <c:delete val="0"/>
        <c:axPos val="b"/>
        <c:title>
          <c:tx>
            <c:rich>
              <a:bodyPr/>
              <a:lstStyle/>
              <a:p>
                <a:pPr>
                  <a:defRPr lang="de-DE" sz="1600"/>
                </a:pPr>
                <a:r>
                  <a:rPr lang="en-US" sz="1600"/>
                  <a:t>Participant Number</a:t>
                </a:r>
              </a:p>
            </c:rich>
          </c:tx>
          <c:layout/>
          <c:overlay val="0"/>
        </c:title>
        <c:majorTickMark val="out"/>
        <c:minorTickMark val="none"/>
        <c:tickLblPos val="nextTo"/>
        <c:txPr>
          <a:bodyPr/>
          <a:lstStyle/>
          <a:p>
            <a:pPr>
              <a:defRPr lang="de-DE" sz="1600"/>
            </a:pPr>
            <a:endParaRPr lang="en-US"/>
          </a:p>
        </c:txPr>
        <c:crossAx val="2135184568"/>
        <c:crosses val="autoZero"/>
        <c:auto val="1"/>
        <c:lblAlgn val="ctr"/>
        <c:lblOffset val="100"/>
        <c:noMultiLvlLbl val="0"/>
      </c:catAx>
      <c:valAx>
        <c:axId val="2135184568"/>
        <c:scaling>
          <c:orientation val="minMax"/>
          <c:max val="10.0"/>
        </c:scaling>
        <c:delete val="0"/>
        <c:axPos val="l"/>
        <c:majorGridlines/>
        <c:title>
          <c:tx>
            <c:rich>
              <a:bodyPr rot="0" vert="horz"/>
              <a:lstStyle/>
              <a:p>
                <a:pPr>
                  <a:defRPr lang="de-DE" sz="1600"/>
                </a:pPr>
                <a:r>
                  <a:rPr lang="en-US" sz="1600"/>
                  <a:t>Sten Score</a:t>
                </a:r>
              </a:p>
            </c:rich>
          </c:tx>
          <c:layout/>
          <c:overlay val="0"/>
        </c:title>
        <c:numFmt formatCode="General" sourceLinked="1"/>
        <c:majorTickMark val="out"/>
        <c:minorTickMark val="none"/>
        <c:tickLblPos val="nextTo"/>
        <c:txPr>
          <a:bodyPr/>
          <a:lstStyle/>
          <a:p>
            <a:pPr>
              <a:defRPr lang="de-DE" sz="1600"/>
            </a:pPr>
            <a:endParaRPr lang="en-US"/>
          </a:p>
        </c:txPr>
        <c:crossAx val="2135203864"/>
        <c:crosses val="autoZero"/>
        <c:crossBetween val="between"/>
      </c:valAx>
    </c:plotArea>
    <c:legend>
      <c:legendPos val="r"/>
      <c:layout/>
      <c:overlay val="0"/>
      <c:txPr>
        <a:bodyPr/>
        <a:lstStyle/>
        <a:p>
          <a:pPr>
            <a:defRPr lang="de-DE" sz="1600"/>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8966154661718"/>
          <c:y val="0.194480023081398"/>
          <c:w val="0.716972580229976"/>
          <c:h val="0.623043758223915"/>
        </c:manualLayout>
      </c:layout>
      <c:barChart>
        <c:barDir val="col"/>
        <c:grouping val="clustered"/>
        <c:varyColors val="0"/>
        <c:ser>
          <c:idx val="0"/>
          <c:order val="0"/>
          <c:tx>
            <c:strRef>
              <c:f>'Micra and Sigma'!$S$2</c:f>
              <c:strCache>
                <c:ptCount val="1"/>
                <c:pt idx="0">
                  <c:v>Before</c:v>
                </c:pt>
              </c:strCache>
            </c:strRef>
          </c:tx>
          <c:invertIfNegative val="0"/>
          <c:val>
            <c:numRef>
              <c:f>'Micra and Sigma'!$S$3:$S$16</c:f>
              <c:numCache>
                <c:formatCode>General</c:formatCode>
                <c:ptCount val="14"/>
                <c:pt idx="0">
                  <c:v>5.0</c:v>
                </c:pt>
                <c:pt idx="1">
                  <c:v>7.0</c:v>
                </c:pt>
                <c:pt idx="2">
                  <c:v>3.0</c:v>
                </c:pt>
                <c:pt idx="3">
                  <c:v>4.0</c:v>
                </c:pt>
                <c:pt idx="4">
                  <c:v>6.0</c:v>
                </c:pt>
                <c:pt idx="5">
                  <c:v>7.0</c:v>
                </c:pt>
                <c:pt idx="6">
                  <c:v>6.0</c:v>
                </c:pt>
                <c:pt idx="7">
                  <c:v>5.0</c:v>
                </c:pt>
                <c:pt idx="8">
                  <c:v>5.0</c:v>
                </c:pt>
                <c:pt idx="9">
                  <c:v>7.0</c:v>
                </c:pt>
                <c:pt idx="10">
                  <c:v>4.0</c:v>
                </c:pt>
                <c:pt idx="11">
                  <c:v>6.0</c:v>
                </c:pt>
                <c:pt idx="12">
                  <c:v>6.0</c:v>
                </c:pt>
                <c:pt idx="13">
                  <c:v>4.0</c:v>
                </c:pt>
              </c:numCache>
            </c:numRef>
          </c:val>
        </c:ser>
        <c:ser>
          <c:idx val="1"/>
          <c:order val="1"/>
          <c:tx>
            <c:strRef>
              <c:f>'Micra and Sigma'!$T$2</c:f>
              <c:strCache>
                <c:ptCount val="1"/>
                <c:pt idx="0">
                  <c:v>After</c:v>
                </c:pt>
              </c:strCache>
            </c:strRef>
          </c:tx>
          <c:invertIfNegative val="0"/>
          <c:val>
            <c:numRef>
              <c:f>'Micra and Sigma'!$T$3:$T$16</c:f>
              <c:numCache>
                <c:formatCode>General</c:formatCode>
                <c:ptCount val="14"/>
                <c:pt idx="0">
                  <c:v>5.0</c:v>
                </c:pt>
                <c:pt idx="1">
                  <c:v>8.0</c:v>
                </c:pt>
                <c:pt idx="2">
                  <c:v>5.0</c:v>
                </c:pt>
                <c:pt idx="3">
                  <c:v>4.0</c:v>
                </c:pt>
                <c:pt idx="4">
                  <c:v>7.0</c:v>
                </c:pt>
                <c:pt idx="5">
                  <c:v>6.0</c:v>
                </c:pt>
                <c:pt idx="6">
                  <c:v>7.0</c:v>
                </c:pt>
                <c:pt idx="7">
                  <c:v>5.0</c:v>
                </c:pt>
                <c:pt idx="8">
                  <c:v>5.0</c:v>
                </c:pt>
                <c:pt idx="9">
                  <c:v>6.0</c:v>
                </c:pt>
                <c:pt idx="10">
                  <c:v>4.0</c:v>
                </c:pt>
                <c:pt idx="11">
                  <c:v>6.0</c:v>
                </c:pt>
                <c:pt idx="12">
                  <c:v>6.0</c:v>
                </c:pt>
                <c:pt idx="13">
                  <c:v>4.0</c:v>
                </c:pt>
              </c:numCache>
            </c:numRef>
          </c:val>
        </c:ser>
        <c:dLbls>
          <c:showLegendKey val="0"/>
          <c:showVal val="0"/>
          <c:showCatName val="0"/>
          <c:showSerName val="0"/>
          <c:showPercent val="0"/>
          <c:showBubbleSize val="0"/>
        </c:dLbls>
        <c:gapWidth val="150"/>
        <c:axId val="2135131048"/>
        <c:axId val="2135112040"/>
      </c:barChart>
      <c:catAx>
        <c:axId val="2135131048"/>
        <c:scaling>
          <c:orientation val="minMax"/>
        </c:scaling>
        <c:delete val="0"/>
        <c:axPos val="b"/>
        <c:title>
          <c:tx>
            <c:rich>
              <a:bodyPr/>
              <a:lstStyle/>
              <a:p>
                <a:pPr>
                  <a:defRPr lang="de-DE" sz="1600"/>
                </a:pPr>
                <a:r>
                  <a:rPr lang="en-GB" sz="1600"/>
                  <a:t>Participant</a:t>
                </a:r>
                <a:r>
                  <a:rPr lang="en-GB" sz="1600" baseline="0"/>
                  <a:t> Number</a:t>
                </a:r>
                <a:endParaRPr lang="en-GB" sz="1600"/>
              </a:p>
            </c:rich>
          </c:tx>
          <c:layout/>
          <c:overlay val="0"/>
        </c:title>
        <c:majorTickMark val="out"/>
        <c:minorTickMark val="none"/>
        <c:tickLblPos val="nextTo"/>
        <c:txPr>
          <a:bodyPr/>
          <a:lstStyle/>
          <a:p>
            <a:pPr>
              <a:defRPr lang="de-DE" sz="1600"/>
            </a:pPr>
            <a:endParaRPr lang="en-US"/>
          </a:p>
        </c:txPr>
        <c:crossAx val="2135112040"/>
        <c:crosses val="autoZero"/>
        <c:auto val="1"/>
        <c:lblAlgn val="ctr"/>
        <c:lblOffset val="100"/>
        <c:noMultiLvlLbl val="0"/>
      </c:catAx>
      <c:valAx>
        <c:axId val="2135112040"/>
        <c:scaling>
          <c:orientation val="minMax"/>
          <c:max val="10.0"/>
        </c:scaling>
        <c:delete val="0"/>
        <c:axPos val="l"/>
        <c:majorGridlines/>
        <c:title>
          <c:tx>
            <c:rich>
              <a:bodyPr rot="0" vert="horz"/>
              <a:lstStyle/>
              <a:p>
                <a:pPr>
                  <a:defRPr lang="de-DE" sz="1600"/>
                </a:pPr>
                <a:r>
                  <a:rPr lang="en-GB" sz="1600"/>
                  <a:t>Sten Score</a:t>
                </a:r>
              </a:p>
            </c:rich>
          </c:tx>
          <c:layout/>
          <c:overlay val="0"/>
        </c:title>
        <c:numFmt formatCode="General" sourceLinked="1"/>
        <c:majorTickMark val="out"/>
        <c:minorTickMark val="none"/>
        <c:tickLblPos val="nextTo"/>
        <c:txPr>
          <a:bodyPr/>
          <a:lstStyle/>
          <a:p>
            <a:pPr>
              <a:defRPr lang="de-DE" sz="1600"/>
            </a:pPr>
            <a:endParaRPr lang="en-US"/>
          </a:p>
        </c:txPr>
        <c:crossAx val="2135131048"/>
        <c:crosses val="autoZero"/>
        <c:crossBetween val="between"/>
      </c:valAx>
    </c:plotArea>
    <c:legend>
      <c:legendPos val="r"/>
      <c:layout/>
      <c:overlay val="0"/>
      <c:txPr>
        <a:bodyPr/>
        <a:lstStyle/>
        <a:p>
          <a:pPr>
            <a:defRPr lang="de-DE" sz="1600"/>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v>SMART</c:v>
          </c:tx>
          <c:spPr>
            <a:ln w="85725"/>
          </c:spPr>
          <c:marker>
            <c:symbol val="none"/>
          </c:marker>
          <c:dLbls>
            <c:dLbl>
              <c:idx val="0"/>
              <c:layout>
                <c:manualLayout>
                  <c:x val="-0.025"/>
                  <c:y val="0.0416666666666667"/>
                </c:manualLayout>
              </c:layout>
              <c:tx>
                <c:rich>
                  <a:bodyPr/>
                  <a:lstStyle/>
                  <a:p>
                    <a:r>
                      <a:rPr lang="hr-HR" sz="3200"/>
                      <a:t>98.9</a:t>
                    </a:r>
                    <a:endParaRPr lang="hr-H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nb-NO" sz="3200"/>
                      <a:t>117.5</a:t>
                    </a:r>
                    <a:endParaRPr lang="nb-NO"/>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3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2"/>
              <c:pt idx="0">
                <c:v>_x0008_Baseline</c:v>
              </c:pt>
              <c:pt idx="1">
                <c:v>	Follow-up</c:v>
              </c:pt>
            </c:strLit>
          </c:cat>
          <c:val>
            <c:numRef>
              <c:f>Sheet2!$A$17:$B$17</c:f>
              <c:numCache>
                <c:formatCode>General</c:formatCode>
                <c:ptCount val="2"/>
                <c:pt idx="0">
                  <c:v>99.06666666666666</c:v>
                </c:pt>
                <c:pt idx="1">
                  <c:v>117.4666666666667</c:v>
                </c:pt>
              </c:numCache>
            </c:numRef>
          </c:val>
          <c:smooth val="0"/>
        </c:ser>
        <c:ser>
          <c:idx val="1"/>
          <c:order val="1"/>
          <c:tx>
            <c:v>Control</c:v>
          </c:tx>
          <c:spPr>
            <a:ln w="85725"/>
          </c:spPr>
          <c:marker>
            <c:symbol val="none"/>
          </c:marker>
          <c:dLbls>
            <c:dLbl>
              <c:idx val="0"/>
              <c:layout>
                <c:manualLayout>
                  <c:x val="-0.0611111111111111"/>
                  <c:y val="-0.0555559200933217"/>
                </c:manualLayout>
              </c:layout>
              <c:tx>
                <c:rich>
                  <a:bodyPr/>
                  <a:lstStyle/>
                  <a:p>
                    <a:r>
                      <a:rPr lang="hr-HR" sz="2800"/>
                      <a:t>99.1</a:t>
                    </a:r>
                    <a:endParaRPr lang="hr-H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hr-HR" sz="2800"/>
                      <a:t>99.1</a:t>
                    </a:r>
                    <a:endParaRPr lang="hr-H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2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stdErr"/>
            <c:noEndCap val="0"/>
          </c:errBars>
          <c:cat>
            <c:strLit>
              <c:ptCount val="2"/>
              <c:pt idx="0">
                <c:v>_x0008_Baseline</c:v>
              </c:pt>
              <c:pt idx="1">
                <c:v>	Follow-up</c:v>
              </c:pt>
            </c:strLit>
          </c:cat>
          <c:val>
            <c:numRef>
              <c:f>Sheet2!$A$18:$B$18</c:f>
              <c:numCache>
                <c:formatCode>General</c:formatCode>
                <c:ptCount val="2"/>
                <c:pt idx="0">
                  <c:v>98.85714286</c:v>
                </c:pt>
                <c:pt idx="1">
                  <c:v>99.14285713999946</c:v>
                </c:pt>
              </c:numCache>
            </c:numRef>
          </c:val>
          <c:smooth val="0"/>
        </c:ser>
        <c:dLbls>
          <c:showLegendKey val="0"/>
          <c:showVal val="0"/>
          <c:showCatName val="0"/>
          <c:showSerName val="0"/>
          <c:showPercent val="0"/>
          <c:showBubbleSize val="0"/>
        </c:dLbls>
        <c:marker val="1"/>
        <c:smooth val="0"/>
        <c:axId val="2134999912"/>
        <c:axId val="2134996888"/>
      </c:lineChart>
      <c:catAx>
        <c:axId val="2134999912"/>
        <c:scaling>
          <c:orientation val="minMax"/>
        </c:scaling>
        <c:delete val="0"/>
        <c:axPos val="b"/>
        <c:numFmt formatCode="General" sourceLinked="0"/>
        <c:majorTickMark val="out"/>
        <c:minorTickMark val="none"/>
        <c:tickLblPos val="nextTo"/>
        <c:txPr>
          <a:bodyPr/>
          <a:lstStyle/>
          <a:p>
            <a:pPr>
              <a:defRPr sz="2800"/>
            </a:pPr>
            <a:endParaRPr lang="en-US"/>
          </a:p>
        </c:txPr>
        <c:crossAx val="2134996888"/>
        <c:crosses val="autoZero"/>
        <c:auto val="1"/>
        <c:lblAlgn val="ctr"/>
        <c:lblOffset val="100"/>
        <c:noMultiLvlLbl val="0"/>
      </c:catAx>
      <c:valAx>
        <c:axId val="2134996888"/>
        <c:scaling>
          <c:orientation val="minMax"/>
        </c:scaling>
        <c:delete val="0"/>
        <c:axPos val="l"/>
        <c:majorGridlines/>
        <c:title>
          <c:tx>
            <c:rich>
              <a:bodyPr rot="-5400000" vert="horz"/>
              <a:lstStyle/>
              <a:p>
                <a:pPr>
                  <a:defRPr sz="2800"/>
                </a:pPr>
                <a:r>
                  <a:rPr lang="en-US" sz="2800"/>
                  <a:t>WASI</a:t>
                </a:r>
                <a:r>
                  <a:rPr lang="en-US" sz="2800" baseline="0"/>
                  <a:t> IQ Score</a:t>
                </a:r>
                <a:endParaRPr lang="en-US" sz="2800"/>
              </a:p>
            </c:rich>
          </c:tx>
          <c:layout/>
          <c:overlay val="0"/>
        </c:title>
        <c:numFmt formatCode="General" sourceLinked="1"/>
        <c:majorTickMark val="out"/>
        <c:minorTickMark val="none"/>
        <c:tickLblPos val="nextTo"/>
        <c:crossAx val="2134999912"/>
        <c:crosses val="autoZero"/>
        <c:crossBetween val="between"/>
      </c:valAx>
    </c:plotArea>
    <c:legend>
      <c:legendPos val="r"/>
      <c:layout>
        <c:manualLayout>
          <c:xMode val="edge"/>
          <c:yMode val="edge"/>
          <c:x val="0.708519777129072"/>
          <c:y val="0.319446336099879"/>
          <c:w val="0.221764582665319"/>
          <c:h val="0.180927147620061"/>
        </c:manualLayout>
      </c:layout>
      <c:overlay val="0"/>
      <c:txPr>
        <a:bodyPr/>
        <a:lstStyle/>
        <a:p>
          <a:pPr>
            <a:defRPr sz="2800"/>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112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112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4E2FEFD-30E9-4903-A296-83419FF5299E}" type="slidenum">
              <a:rPr lang="en-US"/>
              <a:pPr>
                <a:defRPr/>
              </a:pPr>
              <a:t>‹#›</a:t>
            </a:fld>
            <a:endParaRPr lang="en-US"/>
          </a:p>
        </p:txBody>
      </p:sp>
    </p:spTree>
    <p:extLst>
      <p:ext uri="{BB962C8B-B14F-4D97-AF65-F5344CB8AC3E}">
        <p14:creationId xmlns:p14="http://schemas.microsoft.com/office/powerpoint/2010/main" val="40333625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puzzles that require relational skills the read puzzles slowly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EB72C5B-1253-4A09-82CF-1C844B831480}" type="slidenum">
              <a:rPr lang="en-US" smtClean="0"/>
              <a:pPr/>
              <a:t>7</a:t>
            </a:fld>
            <a:endParaRPr lang="en-US"/>
          </a:p>
        </p:txBody>
      </p:sp>
    </p:spTree>
    <p:extLst>
      <p:ext uri="{BB962C8B-B14F-4D97-AF65-F5344CB8AC3E}">
        <p14:creationId xmlns:p14="http://schemas.microsoft.com/office/powerpoint/2010/main" val="1055053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r>
              <a:rPr lang="en-IE" smtClean="0"/>
              <a:t>Winship &amp; Korenman (1997) Chapter 10 in </a:t>
            </a:r>
            <a:r>
              <a:rPr lang="en-IE" i="1" smtClean="0"/>
              <a:t>Intelligence, genes and Success: Scientists respond to the Bell Curve</a:t>
            </a:r>
          </a:p>
          <a:p>
            <a:endParaRPr lang="en-IE" smtClean="0"/>
          </a:p>
        </p:txBody>
      </p:sp>
      <p:sp>
        <p:nvSpPr>
          <p:cNvPr id="45060" name="Slide Number Placeholder 3"/>
          <p:cNvSpPr>
            <a:spLocks noGrp="1"/>
          </p:cNvSpPr>
          <p:nvPr>
            <p:ph type="sldNum" sz="quarter" idx="5"/>
          </p:nvPr>
        </p:nvSpPr>
        <p:spPr>
          <a:noFill/>
        </p:spPr>
        <p:txBody>
          <a:bodyPr/>
          <a:lstStyle/>
          <a:p>
            <a:fld id="{9ED7E46C-DC81-41CC-B766-C3B5EA64B4E2}" type="slidenum">
              <a:rPr lang="en-US" smtClean="0"/>
              <a:pPr/>
              <a:t>20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pPr eaLnBrk="1" hangingPunct="1"/>
            <a:endParaRPr lang="en-IE" smtClean="0"/>
          </a:p>
        </p:txBody>
      </p:sp>
      <p:sp>
        <p:nvSpPr>
          <p:cNvPr id="28676" name="Slide Number Placeholder 3"/>
          <p:cNvSpPr>
            <a:spLocks noGrp="1"/>
          </p:cNvSpPr>
          <p:nvPr>
            <p:ph type="sldNum" sz="quarter" idx="5"/>
          </p:nvPr>
        </p:nvSpPr>
        <p:spPr>
          <a:noFill/>
        </p:spPr>
        <p:txBody>
          <a:bodyPr/>
          <a:lstStyle/>
          <a:p>
            <a:fld id="{110C7B01-1924-4067-A466-9F6BB73F21F0}" type="slidenum">
              <a:rPr lang="en-US" smtClean="0"/>
              <a:pPr/>
              <a:t>27</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prstTxWarp prst="textNoShape">
              <a:avLst/>
            </a:prstTxWarp>
          </a:bodyPr>
          <a:lstStyle/>
          <a:p>
            <a:pPr algn="ctr"/>
            <a:fld id="{5D412AE4-DCC2-054A-BF04-6CB638413E6A}" type="slidenum">
              <a:rPr lang="en-GB"/>
              <a:pPr algn="ctr"/>
              <a:t>29</a:t>
            </a:fld>
            <a:endParaRPr lang="en-GB"/>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01152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prstTxWarp prst="textNoShape">
              <a:avLst/>
            </a:prstTxWarp>
          </a:bodyPr>
          <a:lstStyle/>
          <a:p>
            <a:pPr algn="ctr"/>
            <a:fld id="{5D412AE4-DCC2-054A-BF04-6CB638413E6A}" type="slidenum">
              <a:rPr lang="en-GB"/>
              <a:pPr algn="ctr"/>
              <a:t>31</a:t>
            </a:fld>
            <a:endParaRPr lang="en-GB"/>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prstTxWarp prst="textNoShape">
              <a:avLst/>
            </a:prstTxWarp>
          </a:bodyPr>
          <a:lstStyle/>
          <a:p>
            <a:pPr algn="ctr"/>
            <a:fld id="{5D412AE4-DCC2-054A-BF04-6CB638413E6A}" type="slidenum">
              <a:rPr lang="en-GB"/>
              <a:pPr algn="ctr"/>
              <a:t>32</a:t>
            </a:fld>
            <a:endParaRPr lang="en-GB"/>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038058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aseline="0" dirty="0" smtClean="0"/>
              <a:t>Given a long enough social history of multiple exemplar training for deriving relations, a child  taught to match these stimuli as illustrated by the solid lines, can derive the stimulus relations represented by these hashed lines without reinforcement. This is stimulus equivalence - the simplest form of derived relational responding.</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EB72C5B-1253-4A09-82CF-1C844B831480}" type="slidenum">
              <a:rPr lang="en-US" smtClean="0"/>
              <a:pPr/>
              <a:t>38</a:t>
            </a:fld>
            <a:endParaRPr lang="en-US"/>
          </a:p>
        </p:txBody>
      </p:sp>
    </p:spTree>
    <p:extLst>
      <p:ext uri="{BB962C8B-B14F-4D97-AF65-F5344CB8AC3E}">
        <p14:creationId xmlns:p14="http://schemas.microsoft.com/office/powerpoint/2010/main" val="710936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Imagine a child is taught that the word “dog” goes with an actual dog and then in another context, perhaps in a different house by a different person, the child learns that “bow wow” also goes with “dog”, in other words, both words refer to the same thing.  So, in 2 different contexts, a child learns that 2 different words refer to the same thing.  Then in another context a child hears a caregiver or peer use the terms interchangeably or is told explicitly that one word means the other.  This child has effectively been shown how to derive an equivalence relation.  </a:t>
            </a:r>
          </a:p>
          <a:p>
            <a:endParaRPr lang="en-GB" dirty="0"/>
          </a:p>
        </p:txBody>
      </p:sp>
      <p:sp>
        <p:nvSpPr>
          <p:cNvPr id="4" name="Slide Number Placeholder 3"/>
          <p:cNvSpPr>
            <a:spLocks noGrp="1"/>
          </p:cNvSpPr>
          <p:nvPr>
            <p:ph type="sldNum" sz="quarter" idx="10"/>
          </p:nvPr>
        </p:nvSpPr>
        <p:spPr/>
        <p:txBody>
          <a:bodyPr/>
          <a:lstStyle/>
          <a:p>
            <a:pPr>
              <a:defRPr/>
            </a:pPr>
            <a:fld id="{A4E2FEFD-30E9-4903-A296-83419FF5299E}" type="slidenum">
              <a:rPr lang="en-US" smtClean="0"/>
              <a:pPr>
                <a:defRPr/>
              </a:pPr>
              <a:t>39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82.9</a:t>
            </a:r>
            <a:endParaRPr lang="en-GB"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8.3</a:t>
            </a:r>
            <a:endParaRPr lang="en-GB"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70-92</a:t>
            </a:r>
            <a:endParaRPr lang="en-GB"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95.9</a:t>
            </a:r>
            <a:endParaRPr lang="en-GB"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10.6</a:t>
            </a:r>
            <a:endParaRPr lang="en-GB"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76-111</a:t>
            </a:r>
            <a:endParaRPr lang="en-GB"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102.57</a:t>
            </a:r>
            <a:endParaRPr lang="en-GB"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12.19</a:t>
            </a:r>
            <a:endParaRPr lang="en-GB"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91-126</a:t>
            </a:r>
            <a:endParaRPr lang="en-GB" sz="1200" kern="1200" dirty="0" smtClean="0">
              <a:solidFill>
                <a:schemeClr val="tx1"/>
              </a:solidFill>
              <a:latin typeface="Arial"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A4E2FEFD-30E9-4903-A296-83419FF5299E}" type="slidenum">
              <a:rPr lang="en-US" smtClean="0"/>
              <a:pPr>
                <a:defRPr/>
              </a:pPr>
              <a:t>53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each training </a:t>
            </a:r>
            <a:r>
              <a:rPr lang="en-US" baseline="0" dirty="0" smtClean="0"/>
              <a:t>trial a task like this one in presented, consisting of several relational statements and a relational question. The participant has to derive a stimulus-stimulus relation in each case, from the arbitrary relations represented by the statements. Other levels of training involve other relation types and mixtures of relation types.    Test blocks consist of 16 novel tasks presented without feedback.</a:t>
            </a:r>
            <a:endParaRPr lang="en-US" dirty="0"/>
          </a:p>
        </p:txBody>
      </p:sp>
      <p:sp>
        <p:nvSpPr>
          <p:cNvPr id="4" name="Slide Number Placeholder 3"/>
          <p:cNvSpPr>
            <a:spLocks noGrp="1"/>
          </p:cNvSpPr>
          <p:nvPr>
            <p:ph type="sldNum" sz="quarter" idx="10"/>
          </p:nvPr>
        </p:nvSpPr>
        <p:spPr/>
        <p:txBody>
          <a:bodyPr/>
          <a:lstStyle/>
          <a:p>
            <a:fld id="{EEB72C5B-1253-4A09-82CF-1C844B831480}" type="slidenum">
              <a:rPr lang="en-US" smtClean="0"/>
              <a:pPr/>
              <a:t>57</a:t>
            </a:fld>
            <a:endParaRPr lang="en-US"/>
          </a:p>
        </p:txBody>
      </p:sp>
    </p:spTree>
    <p:extLst>
      <p:ext uri="{BB962C8B-B14F-4D97-AF65-F5344CB8AC3E}">
        <p14:creationId xmlns:p14="http://schemas.microsoft.com/office/powerpoint/2010/main" val="3489981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baseline="0" dirty="0" smtClean="0"/>
              <a:t>Here is another example involving Opposite relational statements, and a question in terms of a frame of Sameness or coordination.</a:t>
            </a:r>
            <a:endParaRPr lang="en-US" dirty="0"/>
          </a:p>
        </p:txBody>
      </p:sp>
      <p:sp>
        <p:nvSpPr>
          <p:cNvPr id="4" name="Slide Number Placeholder 3"/>
          <p:cNvSpPr>
            <a:spLocks noGrp="1"/>
          </p:cNvSpPr>
          <p:nvPr>
            <p:ph type="sldNum" sz="quarter" idx="10"/>
          </p:nvPr>
        </p:nvSpPr>
        <p:spPr/>
        <p:txBody>
          <a:bodyPr/>
          <a:lstStyle/>
          <a:p>
            <a:fld id="{EEB72C5B-1253-4A09-82CF-1C844B831480}" type="slidenum">
              <a:rPr lang="en-US" smtClean="0"/>
              <a:pPr/>
              <a:t>58</a:t>
            </a:fld>
            <a:endParaRPr lang="en-US"/>
          </a:p>
        </p:txBody>
      </p:sp>
    </p:spTree>
    <p:extLst>
      <p:ext uri="{BB962C8B-B14F-4D97-AF65-F5344CB8AC3E}">
        <p14:creationId xmlns:p14="http://schemas.microsoft.com/office/powerpoint/2010/main" val="3489981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endParaRPr lang="en-IE" smtClean="0"/>
          </a:p>
        </p:txBody>
      </p:sp>
      <p:sp>
        <p:nvSpPr>
          <p:cNvPr id="33796" name="Slide Number Placeholder 3"/>
          <p:cNvSpPr>
            <a:spLocks noGrp="1"/>
          </p:cNvSpPr>
          <p:nvPr>
            <p:ph type="sldNum" sz="quarter" idx="5"/>
          </p:nvPr>
        </p:nvSpPr>
        <p:spPr>
          <a:noFill/>
        </p:spPr>
        <p:txBody>
          <a:bodyPr/>
          <a:lstStyle/>
          <a:p>
            <a:fld id="{2729879D-BF60-40A2-A347-873F444969A4}" type="slidenum">
              <a:rPr lang="en-US" smtClean="0"/>
              <a:pPr/>
              <a:t>12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IE" dirty="0" smtClean="0">
                <a:latin typeface="Arial" pitchFamily="34" charset="0"/>
              </a:rPr>
              <a:t>The average IQ score at the baseline was 97 (average intellectual range).  The average IQ score at the follow-up was 120 (superior intellectual range).  This represents an average IQ rise of 23 points.  </a:t>
            </a:r>
          </a:p>
          <a:p>
            <a:pPr marL="0" marR="0" indent="0" algn="l" defTabSz="914400" rtl="0" eaLnBrk="1" fontAlgn="auto" latinLnBrk="0" hangingPunct="1">
              <a:lnSpc>
                <a:spcPct val="100000"/>
              </a:lnSpc>
              <a:spcBef>
                <a:spcPts val="0"/>
              </a:spcBef>
              <a:spcAft>
                <a:spcPts val="0"/>
              </a:spcAft>
              <a:buClrTx/>
              <a:buSzTx/>
              <a:buFontTx/>
              <a:buChar char="•"/>
              <a:tabLst/>
              <a:defRPr/>
            </a:pPr>
            <a:r>
              <a:rPr lang="en-IE" dirty="0" smtClean="0">
                <a:latin typeface="Arial" pitchFamily="34" charset="0"/>
              </a:rPr>
              <a:t>The range of IQ rises was from 14 points to 32 points. </a:t>
            </a:r>
            <a:r>
              <a:rPr lang="en-US" sz="1200" dirty="0" smtClean="0">
                <a:latin typeface="Arial" pitchFamily="34" charset="0"/>
              </a:rPr>
              <a:t>The increase in IQ was significant and the Effect size wa</a:t>
            </a:r>
            <a:r>
              <a:rPr lang="en-US" sz="1200" baseline="0" dirty="0" smtClean="0">
                <a:latin typeface="Arial" pitchFamily="34" charset="0"/>
              </a:rPr>
              <a:t>s very</a:t>
            </a:r>
            <a:r>
              <a:rPr lang="en-US" sz="1200" dirty="0" smtClean="0">
                <a:latin typeface="Arial" pitchFamily="34" charset="0"/>
              </a:rPr>
              <a:t> large.</a:t>
            </a:r>
          </a:p>
          <a:p>
            <a:pPr>
              <a:buFontTx/>
              <a:buChar char="•"/>
            </a:pPr>
            <a:endParaRPr lang="en-IE"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EEB72C5B-1253-4A09-82CF-1C844B831480}" type="slidenum">
              <a:rPr lang="en-US" smtClean="0"/>
              <a:pPr/>
              <a:t>60</a:t>
            </a:fld>
            <a:endParaRPr lang="en-US"/>
          </a:p>
        </p:txBody>
      </p:sp>
    </p:spTree>
    <p:extLst>
      <p:ext uri="{BB962C8B-B14F-4D97-AF65-F5344CB8AC3E}">
        <p14:creationId xmlns:p14="http://schemas.microsoft.com/office/powerpoint/2010/main" val="1683578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B72C5B-1253-4A09-82CF-1C844B831480}" type="slidenum">
              <a:rPr lang="en-US" smtClean="0"/>
              <a:pPr/>
              <a:t>61</a:t>
            </a:fld>
            <a:endParaRPr lang="en-US"/>
          </a:p>
        </p:txBody>
      </p:sp>
    </p:spTree>
    <p:extLst>
      <p:ext uri="{BB962C8B-B14F-4D97-AF65-F5344CB8AC3E}">
        <p14:creationId xmlns:p14="http://schemas.microsoft.com/office/powerpoint/2010/main" val="3575745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GB" sz="1200" i="1" dirty="0" smtClean="0"/>
              <a:t>Narrative:</a:t>
            </a:r>
            <a:r>
              <a:rPr lang="en-GB" sz="1200" i="1" baseline="0" dirty="0" smtClean="0"/>
              <a:t> The Sigma T </a:t>
            </a:r>
            <a:r>
              <a:rPr lang="en-GB" sz="1200" i="1" dirty="0" smtClean="0"/>
              <a:t> </a:t>
            </a:r>
            <a:r>
              <a:rPr lang="en-GB" sz="1200" dirty="0" smtClean="0"/>
              <a:t>test</a:t>
            </a:r>
            <a:r>
              <a:rPr lang="en-GB" sz="1200" baseline="0" dirty="0" smtClean="0"/>
              <a:t> </a:t>
            </a:r>
            <a:r>
              <a:rPr lang="en-GB" sz="1200" dirty="0" smtClean="0"/>
              <a:t>measures standard mathematical ability in Irish Schools. This graph represents</a:t>
            </a:r>
            <a:r>
              <a:rPr lang="en-GB" sz="1200" baseline="0" dirty="0" smtClean="0"/>
              <a:t> STEN scores for the Sigma T  for each of the 15 participants.  The </a:t>
            </a:r>
            <a:r>
              <a:rPr lang="en-GB" sz="1200" baseline="0" dirty="0" err="1" smtClean="0"/>
              <a:t>sten</a:t>
            </a:r>
            <a:r>
              <a:rPr lang="en-GB" sz="1200" baseline="0" dirty="0" smtClean="0"/>
              <a:t> scores rose on average from 6.06 to 6.66.  </a:t>
            </a:r>
            <a:r>
              <a:rPr lang="en-GB" sz="1200" dirty="0" smtClean="0"/>
              <a:t>This increase in Mathematical ability was significant, with a medium effect size. </a:t>
            </a:r>
          </a:p>
          <a:p>
            <a:endParaRPr lang="en-US" dirty="0"/>
          </a:p>
        </p:txBody>
      </p:sp>
      <p:sp>
        <p:nvSpPr>
          <p:cNvPr id="4" name="Slide Number Placeholder 3"/>
          <p:cNvSpPr>
            <a:spLocks noGrp="1"/>
          </p:cNvSpPr>
          <p:nvPr>
            <p:ph type="sldNum" sz="quarter" idx="10"/>
          </p:nvPr>
        </p:nvSpPr>
        <p:spPr/>
        <p:txBody>
          <a:bodyPr/>
          <a:lstStyle/>
          <a:p>
            <a:fld id="{EEB72C5B-1253-4A09-82CF-1C844B831480}" type="slidenum">
              <a:rPr lang="en-US" smtClean="0"/>
              <a:pPr/>
              <a:t>63</a:t>
            </a:fld>
            <a:endParaRPr lang="en-US"/>
          </a:p>
        </p:txBody>
      </p:sp>
    </p:spTree>
    <p:extLst>
      <p:ext uri="{BB962C8B-B14F-4D97-AF65-F5344CB8AC3E}">
        <p14:creationId xmlns:p14="http://schemas.microsoft.com/office/powerpoint/2010/main" val="123451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p>
          <a:p>
            <a:pPr marL="0" indent="0">
              <a:buFont typeface="Arial" pitchFamily="34" charset="0"/>
              <a:buNone/>
            </a:pPr>
            <a:r>
              <a:rPr lang="en-GB" sz="1200" i="1" dirty="0" smtClean="0"/>
              <a:t>Narrative:</a:t>
            </a:r>
            <a:r>
              <a:rPr lang="en-GB" sz="1200" i="1" baseline="0" dirty="0" smtClean="0"/>
              <a:t> The </a:t>
            </a:r>
            <a:r>
              <a:rPr lang="en-GB" sz="1200" i="1" baseline="0" dirty="0" err="1" smtClean="0"/>
              <a:t>Micra</a:t>
            </a:r>
            <a:r>
              <a:rPr lang="en-GB" sz="1200" i="1" baseline="0" dirty="0" smtClean="0"/>
              <a:t> T </a:t>
            </a:r>
            <a:r>
              <a:rPr lang="en-GB" sz="1200" i="1" dirty="0" smtClean="0"/>
              <a:t> </a:t>
            </a:r>
            <a:r>
              <a:rPr lang="en-GB" sz="1200" dirty="0" smtClean="0"/>
              <a:t>test</a:t>
            </a:r>
            <a:r>
              <a:rPr lang="en-GB" sz="1200" baseline="0" dirty="0" smtClean="0"/>
              <a:t> </a:t>
            </a:r>
            <a:r>
              <a:rPr lang="en-GB" sz="1200" dirty="0" smtClean="0"/>
              <a:t>measures standard reading ability in Irish Schools. This graph represents</a:t>
            </a:r>
            <a:r>
              <a:rPr lang="en-GB" sz="1200" baseline="0" dirty="0" smtClean="0"/>
              <a:t> STEN scores for the </a:t>
            </a:r>
            <a:r>
              <a:rPr lang="en-GB" sz="1200" baseline="0" dirty="0" err="1" smtClean="0"/>
              <a:t>Micra</a:t>
            </a:r>
            <a:r>
              <a:rPr lang="en-GB" sz="1200" baseline="0" dirty="0" smtClean="0"/>
              <a:t> T  for each of the 15 participants. The </a:t>
            </a:r>
            <a:r>
              <a:rPr lang="en-GB" sz="1200" baseline="0" dirty="0" err="1" smtClean="0"/>
              <a:t>sten</a:t>
            </a:r>
            <a:r>
              <a:rPr lang="en-GB" sz="1200" baseline="0" dirty="0" smtClean="0"/>
              <a:t> scores rose on average from 5 to 5.46. </a:t>
            </a:r>
            <a:r>
              <a:rPr lang="en-GB" sz="1200" dirty="0" smtClean="0"/>
              <a:t>This increase in reading ability was NOT  significant, BUT there was a medium effect size.</a:t>
            </a:r>
          </a:p>
          <a:p>
            <a:endParaRPr lang="en-US" dirty="0"/>
          </a:p>
        </p:txBody>
      </p:sp>
      <p:sp>
        <p:nvSpPr>
          <p:cNvPr id="4" name="Slide Number Placeholder 3"/>
          <p:cNvSpPr>
            <a:spLocks noGrp="1"/>
          </p:cNvSpPr>
          <p:nvPr>
            <p:ph type="sldNum" sz="quarter" idx="10"/>
          </p:nvPr>
        </p:nvSpPr>
        <p:spPr/>
        <p:txBody>
          <a:bodyPr/>
          <a:lstStyle/>
          <a:p>
            <a:fld id="{EEB72C5B-1253-4A09-82CF-1C844B831480}" type="slidenum">
              <a:rPr lang="en-US" smtClean="0"/>
              <a:pPr/>
              <a:t>64</a:t>
            </a:fld>
            <a:endParaRPr lang="en-US"/>
          </a:p>
        </p:txBody>
      </p:sp>
    </p:spTree>
    <p:extLst>
      <p:ext uri="{BB962C8B-B14F-4D97-AF65-F5344CB8AC3E}">
        <p14:creationId xmlns:p14="http://schemas.microsoft.com/office/powerpoint/2010/main" val="123451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Summary – read it all out in Plain English</a:t>
            </a:r>
            <a:r>
              <a:rPr lang="en-US" baseline="0" dirty="0" smtClean="0"/>
              <a:t> ad-libbing – or at least the highlights</a:t>
            </a:r>
            <a:endParaRPr lang="en-US" dirty="0"/>
          </a:p>
        </p:txBody>
      </p:sp>
      <p:sp>
        <p:nvSpPr>
          <p:cNvPr id="4" name="Slide Number Placeholder 3"/>
          <p:cNvSpPr>
            <a:spLocks noGrp="1"/>
          </p:cNvSpPr>
          <p:nvPr>
            <p:ph type="sldNum" sz="quarter" idx="10"/>
          </p:nvPr>
        </p:nvSpPr>
        <p:spPr/>
        <p:txBody>
          <a:bodyPr/>
          <a:lstStyle/>
          <a:p>
            <a:fld id="{EEB72C5B-1253-4A09-82CF-1C844B831480}" type="slidenum">
              <a:rPr lang="en-US" smtClean="0"/>
              <a:pPr/>
              <a:t>65</a:t>
            </a:fld>
            <a:endParaRPr lang="en-US"/>
          </a:p>
        </p:txBody>
      </p:sp>
    </p:spTree>
    <p:extLst>
      <p:ext uri="{BB962C8B-B14F-4D97-AF65-F5344CB8AC3E}">
        <p14:creationId xmlns:p14="http://schemas.microsoft.com/office/powerpoint/2010/main" val="2220613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7105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IE" smtClean="0"/>
          </a:p>
        </p:txBody>
      </p:sp>
      <p:sp>
        <p:nvSpPr>
          <p:cNvPr id="34820" name="Slide Number Placeholder 3"/>
          <p:cNvSpPr>
            <a:spLocks noGrp="1"/>
          </p:cNvSpPr>
          <p:nvPr>
            <p:ph type="sldNum" sz="quarter" idx="5"/>
          </p:nvPr>
        </p:nvSpPr>
        <p:spPr>
          <a:noFill/>
        </p:spPr>
        <p:txBody>
          <a:bodyPr/>
          <a:lstStyle/>
          <a:p>
            <a:fld id="{0EFD82EC-5738-442B-82D3-5281EDC87BA7}" type="slidenum">
              <a:rPr lang="en-US" smtClean="0"/>
              <a:pPr/>
              <a:t>13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n-IE" smtClean="0"/>
          </a:p>
        </p:txBody>
      </p:sp>
      <p:sp>
        <p:nvSpPr>
          <p:cNvPr id="35844" name="Slide Number Placeholder 3"/>
          <p:cNvSpPr>
            <a:spLocks noGrp="1"/>
          </p:cNvSpPr>
          <p:nvPr>
            <p:ph type="sldNum" sz="quarter" idx="5"/>
          </p:nvPr>
        </p:nvSpPr>
        <p:spPr>
          <a:noFill/>
        </p:spPr>
        <p:txBody>
          <a:bodyPr/>
          <a:lstStyle/>
          <a:p>
            <a:fld id="{53D17CA5-DA43-4C4F-B76D-31A7E5926100}" type="slidenum">
              <a:rPr lang="en-US" smtClean="0"/>
              <a:pPr/>
              <a:t>14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pPr eaLnBrk="1" hangingPunct="1"/>
            <a:r>
              <a:rPr lang="en-IE" smtClean="0"/>
              <a:t>Context: Galton’s writing emerged after the discoveries of the role of inheritance and natural selection by Mendel and Darwin. (Galton &amp; Darwin were cousins)</a:t>
            </a:r>
            <a:br>
              <a:rPr lang="en-IE" smtClean="0"/>
            </a:br>
            <a:endParaRPr lang="en-IE" smtClean="0"/>
          </a:p>
        </p:txBody>
      </p:sp>
      <p:sp>
        <p:nvSpPr>
          <p:cNvPr id="39940" name="Slide Number Placeholder 3"/>
          <p:cNvSpPr>
            <a:spLocks noGrp="1"/>
          </p:cNvSpPr>
          <p:nvPr>
            <p:ph type="sldNum" sz="quarter" idx="5"/>
          </p:nvPr>
        </p:nvSpPr>
        <p:spPr>
          <a:noFill/>
        </p:spPr>
        <p:txBody>
          <a:bodyPr/>
          <a:lstStyle/>
          <a:p>
            <a:fld id="{CB3C7B1B-D9FA-4A74-A48A-1EBDBBC00077}" type="slidenum">
              <a:rPr lang="en-US" smtClean="0"/>
              <a:pPr/>
              <a:t>15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eaLnBrk="1" hangingPunct="1"/>
            <a:r>
              <a:rPr lang="en-IE" smtClean="0"/>
              <a:t>Individuals could be assigned a place in society based on their ability</a:t>
            </a:r>
          </a:p>
          <a:p>
            <a:pPr eaLnBrk="1" hangingPunct="1"/>
            <a:endParaRPr lang="en-IE" smtClean="0"/>
          </a:p>
        </p:txBody>
      </p:sp>
      <p:sp>
        <p:nvSpPr>
          <p:cNvPr id="40964" name="Slide Number Placeholder 3"/>
          <p:cNvSpPr>
            <a:spLocks noGrp="1"/>
          </p:cNvSpPr>
          <p:nvPr>
            <p:ph type="sldNum" sz="quarter" idx="5"/>
          </p:nvPr>
        </p:nvSpPr>
        <p:spPr>
          <a:noFill/>
        </p:spPr>
        <p:txBody>
          <a:bodyPr/>
          <a:lstStyle/>
          <a:p>
            <a:fld id="{8F23C636-2EDB-486F-8C2F-95078CBC28E3}" type="slidenum">
              <a:rPr lang="en-US" smtClean="0"/>
              <a:pPr/>
              <a:t>16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pPr eaLnBrk="1" hangingPunct="1"/>
            <a:endParaRPr lang="en-IE" smtClean="0"/>
          </a:p>
        </p:txBody>
      </p:sp>
      <p:sp>
        <p:nvSpPr>
          <p:cNvPr id="41988" name="Slide Number Placeholder 3"/>
          <p:cNvSpPr>
            <a:spLocks noGrp="1"/>
          </p:cNvSpPr>
          <p:nvPr>
            <p:ph type="sldNum" sz="quarter" idx="5"/>
          </p:nvPr>
        </p:nvSpPr>
        <p:spPr>
          <a:noFill/>
        </p:spPr>
        <p:txBody>
          <a:bodyPr/>
          <a:lstStyle/>
          <a:p>
            <a:fld id="{DC69243D-1E21-4779-BCDB-16C4AA12AE8D}" type="slidenum">
              <a:rPr lang="en-US" smtClean="0"/>
              <a:pPr/>
              <a:t>17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pPr eaLnBrk="1" hangingPunct="1"/>
            <a:r>
              <a:rPr lang="en-IE" smtClean="0"/>
              <a:t>From Bee &amp; Boyd (2010) the Developing Child</a:t>
            </a:r>
          </a:p>
        </p:txBody>
      </p:sp>
      <p:sp>
        <p:nvSpPr>
          <p:cNvPr id="43012" name="Slide Number Placeholder 3"/>
          <p:cNvSpPr>
            <a:spLocks noGrp="1"/>
          </p:cNvSpPr>
          <p:nvPr>
            <p:ph type="sldNum" sz="quarter" idx="5"/>
          </p:nvPr>
        </p:nvSpPr>
        <p:spPr>
          <a:noFill/>
        </p:spPr>
        <p:txBody>
          <a:bodyPr/>
          <a:lstStyle/>
          <a:p>
            <a:fld id="{0E9111A9-8250-4277-8986-D569E095CA2F}" type="slidenum">
              <a:rPr lang="en-US" smtClean="0"/>
              <a:pPr/>
              <a:t>18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IE" i="1" smtClean="0"/>
          </a:p>
        </p:txBody>
      </p:sp>
      <p:sp>
        <p:nvSpPr>
          <p:cNvPr id="44036" name="Slide Number Placeholder 3"/>
          <p:cNvSpPr>
            <a:spLocks noGrp="1"/>
          </p:cNvSpPr>
          <p:nvPr>
            <p:ph type="sldNum" sz="quarter" idx="5"/>
          </p:nvPr>
        </p:nvSpPr>
        <p:spPr>
          <a:noFill/>
        </p:spPr>
        <p:txBody>
          <a:bodyPr/>
          <a:lstStyle/>
          <a:p>
            <a:fld id="{E18FA25B-26FE-42F8-807B-51A46F18C276}" type="slidenum">
              <a:rPr lang="en-US" smtClean="0"/>
              <a:pPr/>
              <a:t>19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hangingPunct="1">
              <a:defRPr/>
            </a:pPr>
            <a:endParaRPr lang="en-US"/>
          </a:p>
        </p:txBody>
      </p:sp>
      <p:sp>
        <p:nvSpPr>
          <p:cNvPr id="5" name="Oval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hangingPunct="1">
              <a:defRPr/>
            </a:pPr>
            <a:endParaRPr lang="en-US"/>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smtClean="0"/>
              <a:t>Click to edit Master title style</a:t>
            </a:r>
            <a:endParaRPr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6" name="Date Placeholder 6"/>
          <p:cNvSpPr>
            <a:spLocks noGrp="1"/>
          </p:cNvSpPr>
          <p:nvPr>
            <p:ph type="dt" sz="half" idx="10"/>
          </p:nvPr>
        </p:nvSpPr>
        <p:spPr/>
        <p:txBody>
          <a:bodyPr/>
          <a:lstStyle>
            <a:lvl1pPr>
              <a:defRPr/>
            </a:lvl1pPr>
            <a:extLst/>
          </a:lstStyle>
          <a:p>
            <a:pPr>
              <a:defRPr/>
            </a:pPr>
            <a:endParaRPr lang="en-US"/>
          </a:p>
        </p:txBody>
      </p:sp>
      <p:sp>
        <p:nvSpPr>
          <p:cNvPr id="7" name="Footer Placeholder 19"/>
          <p:cNvSpPr>
            <a:spLocks noGrp="1"/>
          </p:cNvSpPr>
          <p:nvPr>
            <p:ph type="ftr" sz="quarter" idx="11"/>
          </p:nvPr>
        </p:nvSpPr>
        <p:spPr/>
        <p:txBody>
          <a:bodyPr/>
          <a:lstStyle>
            <a:lvl1pPr>
              <a:defRPr/>
            </a:lvl1pPr>
            <a:extLst/>
          </a:lstStyle>
          <a:p>
            <a:pPr>
              <a:defRPr/>
            </a:pPr>
            <a:endParaRPr lang="en-US"/>
          </a:p>
        </p:txBody>
      </p:sp>
      <p:sp>
        <p:nvSpPr>
          <p:cNvPr id="8" name="Slide Number Placeholder 9"/>
          <p:cNvSpPr>
            <a:spLocks noGrp="1"/>
          </p:cNvSpPr>
          <p:nvPr>
            <p:ph type="sldNum" sz="quarter" idx="12"/>
          </p:nvPr>
        </p:nvSpPr>
        <p:spPr/>
        <p:txBody>
          <a:bodyPr/>
          <a:lstStyle>
            <a:lvl1pPr>
              <a:defRPr/>
            </a:lvl1pPr>
            <a:extLst/>
          </a:lstStyle>
          <a:p>
            <a:pPr>
              <a:defRPr/>
            </a:pPr>
            <a:fld id="{67F735CB-D7B6-49F4-988D-9202FB513A3B}" type="slidenum">
              <a:rPr lang="en-US"/>
              <a:pPr>
                <a:defRPr/>
              </a:pPr>
              <a:t>‹#›</a:t>
            </a:fld>
            <a:endParaRPr lang="en-US"/>
          </a:p>
        </p:txBody>
      </p:sp>
    </p:spTree>
  </p:cSld>
  <p:clrMapOvr>
    <a:masterClrMapping/>
  </p:clrMapOvr>
  <p:transition xmlns:p14="http://schemas.microsoft.com/office/powerpoint/2010/mai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DDC0E638-D9FA-455C-880E-CE8208AD6013}" type="slidenum">
              <a:rPr lang="en-US"/>
              <a:pPr>
                <a:defRPr/>
              </a:pPr>
              <a:t>‹#›</a:t>
            </a:fld>
            <a:endParaRPr lang="en-US"/>
          </a:p>
        </p:txBody>
      </p:sp>
    </p:spTree>
  </p:cSld>
  <p:clrMapOvr>
    <a:masterClrMapping/>
  </p:clrMapOvr>
  <p:transition xmlns:p14="http://schemas.microsoft.com/office/powerpoint/2010/mai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E62926BF-293E-4E4C-9FF6-5E571F5659C8}" type="slidenum">
              <a:rPr lang="en-US"/>
              <a:pPr>
                <a:defRPr/>
              </a:pPr>
              <a:t>‹#›</a:t>
            </a:fld>
            <a:endParaRPr lang="en-US"/>
          </a:p>
        </p:txBody>
      </p:sp>
    </p:spTree>
  </p:cSld>
  <p:clrMapOvr>
    <a:masterClrMapping/>
  </p:clrMapOvr>
  <p:transition xmlns:p14="http://schemas.microsoft.com/office/powerpoint/2010/mai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a:xfrm>
            <a:off x="3581400" y="6305550"/>
            <a:ext cx="2133600" cy="47625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5715000" y="6305550"/>
            <a:ext cx="2895600" cy="47625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3775" y="6305550"/>
            <a:ext cx="457200" cy="476250"/>
          </a:xfrm>
        </p:spPr>
        <p:txBody>
          <a:bodyPr/>
          <a:lstStyle>
            <a:lvl1pPr>
              <a:defRPr smtClean="0"/>
            </a:lvl1pPr>
          </a:lstStyle>
          <a:p>
            <a:pPr>
              <a:defRPr/>
            </a:pPr>
            <a:fld id="{DF85B4F3-C8AD-4F01-8543-DFD5B3A7852E}" type="slidenum">
              <a:rPr lang="en-US"/>
              <a:pPr>
                <a:defRPr/>
              </a:pPr>
              <a:t>‹#›</a:t>
            </a:fld>
            <a:endParaRPr lang="en-US"/>
          </a:p>
        </p:txBody>
      </p:sp>
    </p:spTree>
  </p:cSld>
  <p:clrMapOvr>
    <a:masterClrMapping/>
  </p:clrMapOvr>
  <p:transition xmlns:p14="http://schemas.microsoft.com/office/powerpoint/2010/mai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lIns="64291" tIns="32146" rIns="64291" bIns="32146"/>
          <a:lstStyle/>
          <a:p>
            <a:r>
              <a:rPr lang="ga-IE" smtClean="0"/>
              <a:t>Click to edit Master title style</a:t>
            </a:r>
            <a:endParaRPr lang="en-US"/>
          </a:p>
        </p:txBody>
      </p:sp>
      <p:sp>
        <p:nvSpPr>
          <p:cNvPr id="3" name="Text Placeholder 2"/>
          <p:cNvSpPr>
            <a:spLocks noGrp="1"/>
          </p:cNvSpPr>
          <p:nvPr>
            <p:ph type="body" sz="half" idx="1"/>
          </p:nvPr>
        </p:nvSpPr>
        <p:spPr>
          <a:xfrm>
            <a:off x="457200" y="1905000"/>
            <a:ext cx="4038600" cy="4114800"/>
          </a:xfrm>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hart Placeholder 3"/>
          <p:cNvSpPr>
            <a:spLocks noGrp="1"/>
          </p:cNvSpPr>
          <p:nvPr>
            <p:ph type="chart" sz="half" idx="2"/>
          </p:nvPr>
        </p:nvSpPr>
        <p:spPr>
          <a:xfrm>
            <a:off x="4648200" y="1905000"/>
            <a:ext cx="4038600" cy="4114800"/>
          </a:xfrm>
        </p:spPr>
        <p:txBody>
          <a:bodyPr/>
          <a:lstStyle/>
          <a:p>
            <a:pPr lvl="0"/>
            <a:endParaRPr lang="en-US" noProof="0">
              <a:sym typeface="Palatino" charset="0"/>
            </a:endParaRPr>
          </a:p>
        </p:txBody>
      </p:sp>
      <p:sp>
        <p:nvSpPr>
          <p:cNvPr id="5" name="Date Placeholder 4"/>
          <p:cNvSpPr>
            <a:spLocks noGrp="1"/>
          </p:cNvSpPr>
          <p:nvPr>
            <p:ph type="dt" sz="half" idx="10"/>
          </p:nvPr>
        </p:nvSpPr>
        <p:spPr>
          <a:xfrm>
            <a:off x="457647" y="6245200"/>
            <a:ext cx="2133079" cy="476622"/>
          </a:xfrm>
          <a:prstGeom prst="rect">
            <a:avLst/>
          </a:prstGeom>
        </p:spPr>
        <p:txBody>
          <a:bodyPr lIns="91435" tIns="45718" rIns="91435" bIns="45718"/>
          <a:lstStyle>
            <a:lvl1pPr algn="ctr">
              <a:defRPr/>
            </a:lvl1pPr>
          </a:lstStyle>
          <a:p>
            <a:pPr>
              <a:defRPr/>
            </a:pPr>
            <a:endParaRPr lang="en-US"/>
          </a:p>
        </p:txBody>
      </p:sp>
      <p:sp>
        <p:nvSpPr>
          <p:cNvPr id="6" name="Footer Placeholder 5"/>
          <p:cNvSpPr>
            <a:spLocks noGrp="1"/>
          </p:cNvSpPr>
          <p:nvPr>
            <p:ph type="ftr" sz="quarter" idx="11"/>
          </p:nvPr>
        </p:nvSpPr>
        <p:spPr>
          <a:xfrm>
            <a:off x="3124275" y="6245200"/>
            <a:ext cx="2895451" cy="476622"/>
          </a:xfrm>
          <a:prstGeom prst="rect">
            <a:avLst/>
          </a:prstGeom>
        </p:spPr>
        <p:txBody>
          <a:bodyPr lIns="91435" tIns="45718" rIns="91435" bIns="45718"/>
          <a:lstStyle>
            <a:lvl1pPr algn="ctr">
              <a:defRPr/>
            </a:lvl1pPr>
          </a:lstStyle>
          <a:p>
            <a:pPr>
              <a:defRPr/>
            </a:pPr>
            <a:endParaRPr lang="en-US"/>
          </a:p>
        </p:txBody>
      </p:sp>
      <p:sp>
        <p:nvSpPr>
          <p:cNvPr id="7" name="Slide Number Placeholder 6"/>
          <p:cNvSpPr>
            <a:spLocks noGrp="1"/>
          </p:cNvSpPr>
          <p:nvPr>
            <p:ph type="sldNum" sz="quarter" idx="12"/>
          </p:nvPr>
        </p:nvSpPr>
        <p:spPr>
          <a:xfrm>
            <a:off x="6553275" y="6245200"/>
            <a:ext cx="2133079" cy="476622"/>
          </a:xfrm>
          <a:prstGeom prst="rect">
            <a:avLst/>
          </a:prstGeom>
        </p:spPr>
        <p:txBody>
          <a:bodyPr lIns="91435" tIns="45718" rIns="91435" bIns="45718"/>
          <a:lstStyle>
            <a:lvl1pPr algn="ctr">
              <a:defRPr/>
            </a:lvl1pPr>
          </a:lstStyle>
          <a:p>
            <a:pPr>
              <a:defRPr/>
            </a:pPr>
            <a:fld id="{61167EFC-2A7B-394F-B21A-FDBD14D3DB11}" type="slidenum">
              <a:rPr lang="en-US"/>
              <a:pPr>
                <a:defRPr/>
              </a:pPr>
              <a:t>‹#›</a:t>
            </a:fld>
            <a:endParaRPr lang="en-US"/>
          </a:p>
        </p:txBody>
      </p:sp>
    </p:spTree>
  </p:cSld>
  <p:clrMapOvr>
    <a:masterClrMapping/>
  </p:clrMapOvr>
  <p:transition xmlns:p14="http://schemas.microsoft.com/office/powerpoint/2010/mai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8DF3C236-733A-4DC1-B1F1-0894C766A38C}" type="slidenum">
              <a:rPr lang="en-US"/>
              <a:pPr>
                <a:defRPr/>
              </a:pPr>
              <a:t>‹#›</a:t>
            </a:fld>
            <a:endParaRPr lang="en-US"/>
          </a:p>
        </p:txBody>
      </p:sp>
    </p:spTree>
  </p:cSld>
  <p:clrMapOvr>
    <a:masterClrMapping/>
  </p:clrMapOvr>
  <p:transition xmlns:p14="http://schemas.microsoft.com/office/powerpoint/2010/mai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5" name="Rectangle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6" name="Oval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hangingPunct="1">
              <a:defRPr/>
            </a:pPr>
            <a:endParaRPr lang="en-US"/>
          </a:p>
        </p:txBody>
      </p:sp>
      <p:sp>
        <p:nvSpPr>
          <p:cNvPr id="7" name="Oval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hangingPunct="1">
              <a:defRPr/>
            </a:pPr>
            <a:endParaRPr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n-US" smtClean="0"/>
              <a:t>Click to edit Master title style</a:t>
            </a:r>
            <a:endParaRPr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extLst/>
          </a:lstStyle>
          <a:p>
            <a:pPr>
              <a:defRPr/>
            </a:pPr>
            <a:endParaRPr lang="en-US"/>
          </a:p>
        </p:txBody>
      </p:sp>
      <p:sp>
        <p:nvSpPr>
          <p:cNvPr id="9" name="Footer Placeholder 4"/>
          <p:cNvSpPr>
            <a:spLocks noGrp="1"/>
          </p:cNvSpPr>
          <p:nvPr>
            <p:ph type="ftr" sz="quarter" idx="11"/>
          </p:nvPr>
        </p:nvSpPr>
        <p:spPr/>
        <p:txBody>
          <a:bodyPr/>
          <a:lstStyle>
            <a:lvl1pPr>
              <a:defRPr/>
            </a:lvl1pPr>
            <a:extLst/>
          </a:lstStyle>
          <a:p>
            <a:pPr>
              <a:defRPr/>
            </a:pPr>
            <a:endParaRPr lang="en-US"/>
          </a:p>
        </p:txBody>
      </p:sp>
      <p:sp>
        <p:nvSpPr>
          <p:cNvPr id="10" name="Slide Number Placeholder 5"/>
          <p:cNvSpPr>
            <a:spLocks noGrp="1"/>
          </p:cNvSpPr>
          <p:nvPr>
            <p:ph type="sldNum" sz="quarter" idx="12"/>
          </p:nvPr>
        </p:nvSpPr>
        <p:spPr/>
        <p:txBody>
          <a:bodyPr/>
          <a:lstStyle>
            <a:lvl1pPr>
              <a:defRPr/>
            </a:lvl1pPr>
            <a:extLst/>
          </a:lstStyle>
          <a:p>
            <a:pPr>
              <a:defRPr/>
            </a:pPr>
            <a:fld id="{1FBF152A-709E-482B-890A-AF51986872F4}" type="slidenum">
              <a:rPr lang="en-US"/>
              <a:pPr>
                <a:defRPr/>
              </a:pPr>
              <a:t>‹#›</a:t>
            </a:fld>
            <a:endParaRPr lang="en-US"/>
          </a:p>
        </p:txBody>
      </p:sp>
    </p:spTree>
  </p:cSld>
  <p:clrMapOvr>
    <a:masterClrMapping/>
  </p:clrMapOvr>
  <p:transition xmlns:p14="http://schemas.microsoft.com/office/powerpoint/2010/mai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37A47024-2499-4A67-A09D-6DFA2C48C47A}" type="slidenum">
              <a:rPr lang="en-US"/>
              <a:pPr>
                <a:defRPr/>
              </a:pPr>
              <a:t>‹#›</a:t>
            </a:fld>
            <a:endParaRPr lang="en-US"/>
          </a:p>
        </p:txBody>
      </p:sp>
    </p:spTree>
  </p:cSld>
  <p:clrMapOvr>
    <a:masterClrMapping/>
  </p:clrMapOvr>
  <p:transition xmlns:p14="http://schemas.microsoft.com/office/powerpoint/2010/mai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extLst/>
          </a:lstStyle>
          <a:p>
            <a:pPr>
              <a:defRPr/>
            </a:pPr>
            <a:fld id="{688698A4-1530-43D6-9018-9FB4ABEB5C26}" type="slidenum">
              <a:rPr lang="en-US"/>
              <a:pPr>
                <a:defRPr/>
              </a:pPr>
              <a:t>‹#›</a:t>
            </a:fld>
            <a:endParaRPr lang="en-US"/>
          </a:p>
        </p:txBody>
      </p:sp>
    </p:spTree>
  </p:cSld>
  <p:clrMapOvr>
    <a:masterClrMapping/>
  </p:clrMapOvr>
  <p:transition xmlns:p14="http://schemas.microsoft.com/office/powerpoint/2010/mai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AE76583C-EE78-4D06-B5A6-DE98FBB4E1E2}" type="slidenum">
              <a:rPr lang="en-US"/>
              <a:pPr>
                <a:defRPr/>
              </a:pPr>
              <a:t>‹#›</a:t>
            </a:fld>
            <a:endParaRPr lang="en-US"/>
          </a:p>
        </p:txBody>
      </p:sp>
    </p:spTree>
  </p:cSld>
  <p:clrMapOvr>
    <a:masterClrMapping/>
  </p:clrMapOvr>
  <p:transition xmlns:p14="http://schemas.microsoft.com/office/powerpoint/2010/mai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3" name="Rectangle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4" name="Date Placeholder 1"/>
          <p:cNvSpPr>
            <a:spLocks noGrp="1"/>
          </p:cNvSpPr>
          <p:nvPr>
            <p:ph type="dt" sz="half" idx="10"/>
          </p:nvPr>
        </p:nvSpPr>
        <p:spPr/>
        <p:txBody>
          <a:bodyPr/>
          <a:lstStyle>
            <a:lvl1pPr>
              <a:defRPr/>
            </a:lvl1pPr>
            <a:extLst/>
          </a:lstStyle>
          <a:p>
            <a:pPr>
              <a:defRPr/>
            </a:pPr>
            <a:endParaRPr lang="en-US"/>
          </a:p>
        </p:txBody>
      </p:sp>
      <p:sp>
        <p:nvSpPr>
          <p:cNvPr id="5" name="Footer Placeholder 2"/>
          <p:cNvSpPr>
            <a:spLocks noGrp="1"/>
          </p:cNvSpPr>
          <p:nvPr>
            <p:ph type="ftr" sz="quarter" idx="11"/>
          </p:nvPr>
        </p:nvSpPr>
        <p:spPr/>
        <p:txBody>
          <a:bodyPr/>
          <a:lstStyle>
            <a:lvl1pPr>
              <a:defRPr/>
            </a:lvl1pPr>
            <a:extLst/>
          </a:lstStyle>
          <a:p>
            <a:pPr>
              <a:defRPr/>
            </a:pPr>
            <a:endParaRPr lang="en-US"/>
          </a:p>
        </p:txBody>
      </p:sp>
      <p:sp>
        <p:nvSpPr>
          <p:cNvPr id="6" name="Slide Number Placeholder 3"/>
          <p:cNvSpPr>
            <a:spLocks noGrp="1"/>
          </p:cNvSpPr>
          <p:nvPr>
            <p:ph type="sldNum" sz="quarter" idx="12"/>
          </p:nvPr>
        </p:nvSpPr>
        <p:spPr/>
        <p:txBody>
          <a:bodyPr/>
          <a:lstStyle>
            <a:lvl1pPr>
              <a:defRPr/>
            </a:lvl1pPr>
            <a:extLst/>
          </a:lstStyle>
          <a:p>
            <a:pPr>
              <a:defRPr/>
            </a:pPr>
            <a:fld id="{E90FAD1E-1019-49D4-9EFA-3D7EB355D323}" type="slidenum">
              <a:rPr lang="en-US"/>
              <a:pPr>
                <a:defRPr/>
              </a:pPr>
              <a:t>‹#›</a:t>
            </a:fld>
            <a:endParaRPr lang="en-US"/>
          </a:p>
        </p:txBody>
      </p:sp>
    </p:spTree>
  </p:cSld>
  <p:clrMapOvr>
    <a:masterClrMapping/>
  </p:clrMapOvr>
  <p:transition xmlns:p14="http://schemas.microsoft.com/office/powerpoint/2010/mai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n-US" smtClean="0"/>
              <a:t>Click to edit Master title style</a:t>
            </a:r>
            <a:endParaRPr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E40A0028-CE81-4E2D-A3B1-B9D731114923}" type="slidenum">
              <a:rPr lang="en-US"/>
              <a:pPr>
                <a:defRPr/>
              </a:pPr>
              <a:t>‹#›</a:t>
            </a:fld>
            <a:endParaRPr lang="en-US"/>
          </a:p>
        </p:txBody>
      </p:sp>
    </p:spTree>
  </p:cSld>
  <p:clrMapOvr>
    <a:masterClrMapping/>
  </p:clrMapOvr>
  <p:transition xmlns:p14="http://schemas.microsoft.com/office/powerpoint/2010/mai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eaLnBrk="1" hangingPunct="1">
              <a:lnSpc>
                <a:spcPts val="3000"/>
              </a:lnSpc>
              <a:spcBef>
                <a:spcPts val="600"/>
              </a:spcBef>
              <a:buClr>
                <a:schemeClr val="accent1"/>
              </a:buClr>
              <a:buSzPct val="80000"/>
              <a:buFont typeface="Wingdings 2"/>
              <a:buNone/>
              <a:defRPr/>
            </a:pPr>
            <a:endParaRPr lang="en-US" sz="3200">
              <a:latin typeface="+mn-lt"/>
            </a:endParaRPr>
          </a:p>
        </p:txBody>
      </p:sp>
      <p:sp>
        <p:nvSpPr>
          <p:cNvPr id="6" name="Flowchart: Process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7" name="Flowchart: Process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dirty="0"/>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extLst/>
          </a:lstStyle>
          <a:p>
            <a:pPr>
              <a:defRPr/>
            </a:pPr>
            <a:endParaRPr lang="en-US"/>
          </a:p>
        </p:txBody>
      </p:sp>
      <p:sp>
        <p:nvSpPr>
          <p:cNvPr id="9" name="Footer Placeholder 5"/>
          <p:cNvSpPr>
            <a:spLocks noGrp="1"/>
          </p:cNvSpPr>
          <p:nvPr>
            <p:ph type="ftr" sz="quarter" idx="11"/>
          </p:nvPr>
        </p:nvSpPr>
        <p:spPr/>
        <p:txBody>
          <a:bodyPr/>
          <a:lstStyle>
            <a:lvl1pPr>
              <a:defRPr/>
            </a:lvl1pPr>
            <a:extLst/>
          </a:lstStyle>
          <a:p>
            <a:pPr>
              <a:defRPr/>
            </a:pPr>
            <a:endParaRPr lang="en-US"/>
          </a:p>
        </p:txBody>
      </p:sp>
      <p:sp>
        <p:nvSpPr>
          <p:cNvPr id="10" name="Slide Number Placeholder 6"/>
          <p:cNvSpPr>
            <a:spLocks noGrp="1"/>
          </p:cNvSpPr>
          <p:nvPr>
            <p:ph type="sldNum" sz="quarter" idx="12"/>
          </p:nvPr>
        </p:nvSpPr>
        <p:spPr/>
        <p:txBody>
          <a:bodyPr/>
          <a:lstStyle>
            <a:lvl1pPr>
              <a:defRPr/>
            </a:lvl1pPr>
            <a:extLst/>
          </a:lstStyle>
          <a:p>
            <a:pPr>
              <a:defRPr/>
            </a:pPr>
            <a:fld id="{A01868DF-A6C4-49A9-9B02-45D1E3E9E8B5}" type="slidenum">
              <a:rPr lang="en-US"/>
              <a:pPr>
                <a:defRPr/>
              </a:pPr>
              <a:t>‹#›</a:t>
            </a:fld>
            <a:endParaRPr lang="en-US"/>
          </a:p>
        </p:txBody>
      </p:sp>
    </p:spTree>
  </p:cSld>
  <p:clrMapOvr>
    <a:masterClrMapping/>
  </p:clrMapOvr>
  <p:transition xmlns:p14="http://schemas.microsoft.com/office/powerpoint/2010/main">
    <p:wip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8" name="Oval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12" name="Rectangle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
        <p:nvSpPr>
          <p:cNvPr id="5" name="Title Placeholder 4"/>
          <p:cNvSpPr>
            <a:spLocks noGrp="1"/>
          </p:cNvSpPr>
          <p:nvPr>
            <p:ph type="title"/>
          </p:nvPr>
        </p:nvSpPr>
        <p:spPr>
          <a:xfrm>
            <a:off x="1435100" y="274638"/>
            <a:ext cx="7499350" cy="1143000"/>
          </a:xfrm>
          <a:prstGeom prst="rect">
            <a:avLst/>
          </a:prstGeom>
        </p:spPr>
        <p:txBody>
          <a:bodyPr anchor="ctr">
            <a:normAutofit/>
          </a:bodyPr>
          <a:lstStyle>
            <a:extLst/>
          </a:lstStyle>
          <a:p>
            <a:r>
              <a:rPr lang="en-US" smtClean="0"/>
              <a:t>Click to edit Master title style</a:t>
            </a:r>
            <a:endParaRPr lang="en-US"/>
          </a:p>
        </p:txBody>
      </p:sp>
      <p:sp>
        <p:nvSpPr>
          <p:cNvPr id="1033" name="Text Placeholder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defRPr/>
            </a:pPr>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defRPr/>
            </a:pPr>
            <a:endParaRPr lang="en-US"/>
          </a:p>
        </p:txBody>
      </p:sp>
      <p:sp>
        <p:nvSpPr>
          <p:cNvPr id="22" name="Slide Number Placeholder 21"/>
          <p:cNvSpPr>
            <a:spLocks noGrp="1"/>
          </p:cNvSpPr>
          <p:nvPr>
            <p:ph type="sldNum" sz="quarter" idx="4"/>
          </p:nvPr>
        </p:nvSpPr>
        <p:spPr>
          <a:xfrm>
            <a:off x="8613775"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defRPr/>
            </a:pPr>
            <a:fld id="{FC8BD915-9EBB-4CAF-8E9F-C18999B826C4}" type="slidenum">
              <a:rPr lang="en-US"/>
              <a:pPr>
                <a:defRPr/>
              </a:pPr>
              <a:t>‹#›</a:t>
            </a:fld>
            <a:endParaRPr lang="en-US"/>
          </a:p>
        </p:txBody>
      </p:sp>
      <p:sp>
        <p:nvSpPr>
          <p:cNvPr id="15" name="Rectangle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hangingPunct="1">
              <a:defRPr/>
            </a:pPr>
            <a:endParaRPr lang="en-US"/>
          </a:p>
        </p:txBody>
      </p:sp>
    </p:spTree>
  </p:cSld>
  <p:clrMap bg1="lt1" tx1="dk1" bg2="lt2" tx2="dk2" accent1="accent1" accent2="accent2" accent3="accent3" accent4="accent4" accent5="accent5" accent6="accent6" hlink="hlink" folHlink="folHlink"/>
  <p:sldLayoutIdLst>
    <p:sldLayoutId id="2147483808" r:id="rId1"/>
    <p:sldLayoutId id="2147483806" r:id="rId2"/>
    <p:sldLayoutId id="2147483809" r:id="rId3"/>
    <p:sldLayoutId id="2147483805" r:id="rId4"/>
    <p:sldLayoutId id="2147483810" r:id="rId5"/>
    <p:sldLayoutId id="2147483804" r:id="rId6"/>
    <p:sldLayoutId id="2147483811" r:id="rId7"/>
    <p:sldLayoutId id="2147483812" r:id="rId8"/>
    <p:sldLayoutId id="2147483813" r:id="rId9"/>
    <p:sldLayoutId id="2147483803" r:id="rId10"/>
    <p:sldLayoutId id="2147483802" r:id="rId11"/>
    <p:sldLayoutId id="2147483807" r:id="rId12"/>
    <p:sldLayoutId id="2147483814" r:id="rId13"/>
  </p:sldLayoutIdLst>
  <p:transition xmlns:p14="http://schemas.microsoft.com/office/powerpoint/2010/main">
    <p:wipe/>
  </p:transition>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tif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tif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25.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 Id="rId3" Type="http://schemas.openxmlformats.org/officeDocument/2006/relationships/image" Target="../media/image27.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package" Target="../embeddings/Microsoft_Word_Document1.docx"/><Relationship Id="rId5" Type="http://schemas.openxmlformats.org/officeDocument/2006/relationships/image" Target="../media/image29.emf"/><Relationship Id="rId6" Type="http://schemas.openxmlformats.org/officeDocument/2006/relationships/image" Target="../media/image30.jp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chart" Target="../charts/chart2.xml"/><Relationship Id="rId6" Type="http://schemas.openxmlformats.org/officeDocument/2006/relationships/image" Target="../media/image34.png"/><Relationship Id="rId1" Type="http://schemas.microsoft.com/office/2007/relationships/media" Target="../media/media1.WAV"/><Relationship Id="rId2" Type="http://schemas.openxmlformats.org/officeDocument/2006/relationships/audio" Target="../media/media1.WAV"/></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chart" Target="../charts/char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chart" Target="../charts/char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chart" Target="../charts/chart6.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4.xml"/><Relationship Id="rId5" Type="http://schemas.openxmlformats.org/officeDocument/2006/relationships/image" Target="../media/image35.png"/><Relationship Id="rId6" Type="http://schemas.openxmlformats.org/officeDocument/2006/relationships/image" Target="../media/image34.png"/><Relationship Id="rId1" Type="http://schemas.microsoft.com/office/2007/relationships/media" Target="../media/media2.WAV"/><Relationship Id="rId2" Type="http://schemas.openxmlformats.org/officeDocument/2006/relationships/audio" Target="../media/media2.WAV"/></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0.tif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audio" Target="../media/audio1.wav"/></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tif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tif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tif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tiff"/><Relationship Id="rId3" Type="http://schemas.openxmlformats.org/officeDocument/2006/relationships/image" Target="../media/image56.tif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tiff"/><Relationship Id="rId3" Type="http://schemas.openxmlformats.org/officeDocument/2006/relationships/image" Target="../media/image58.tif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tiff"/><Relationship Id="rId3" Type="http://schemas.openxmlformats.org/officeDocument/2006/relationships/image" Target="../media/image6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252536" y="-819472"/>
            <a:ext cx="13004800" cy="9805525"/>
          </a:xfrm>
          <a:prstGeom prst="rect">
            <a:avLst/>
          </a:prstGeom>
        </p:spPr>
      </p:pic>
      <p:sp>
        <p:nvSpPr>
          <p:cNvPr id="5" name="Rectangle 4"/>
          <p:cNvSpPr/>
          <p:nvPr/>
        </p:nvSpPr>
        <p:spPr>
          <a:xfrm>
            <a:off x="611560" y="476672"/>
            <a:ext cx="6246440" cy="1200328"/>
          </a:xfrm>
          <a:prstGeom prst="rect">
            <a:avLst/>
          </a:prstGeom>
        </p:spPr>
        <p:txBody>
          <a:bodyPr wrap="square">
            <a:spAutoFit/>
          </a:bodyPr>
          <a:lstStyle/>
          <a:p>
            <a:r>
              <a:rPr lang="en-US" sz="2400" dirty="0">
                <a:solidFill>
                  <a:schemeClr val="bg1"/>
                </a:solidFill>
              </a:rPr>
              <a:t>How RFT Can Make You </a:t>
            </a:r>
            <a:r>
              <a:rPr lang="en-US" sz="2400" dirty="0" smtClean="0">
                <a:solidFill>
                  <a:schemeClr val="bg1"/>
                </a:solidFill>
              </a:rPr>
              <a:t>Smarter</a:t>
            </a:r>
            <a:r>
              <a:rPr lang="en-US" sz="2400" dirty="0">
                <a:solidFill>
                  <a:schemeClr val="bg1"/>
                </a:solidFill>
              </a:rPr>
              <a:t/>
            </a:r>
            <a:br>
              <a:rPr lang="en-US" sz="2400" dirty="0">
                <a:solidFill>
                  <a:schemeClr val="bg1"/>
                </a:solidFill>
              </a:rPr>
            </a:br>
            <a:r>
              <a:rPr lang="en-US" sz="2400" dirty="0">
                <a:solidFill>
                  <a:schemeClr val="bg1"/>
                </a:solidFill>
              </a:rPr>
              <a:t>ACBS 2018/</a:t>
            </a:r>
            <a:r>
              <a:rPr lang="en-US" sz="2400" dirty="0" smtClean="0">
                <a:solidFill>
                  <a:schemeClr val="bg1"/>
                </a:solidFill>
              </a:rPr>
              <a:t>Montreal</a:t>
            </a:r>
          </a:p>
          <a:p>
            <a:r>
              <a:rPr lang="en-US" sz="2400" dirty="0" smtClean="0">
                <a:solidFill>
                  <a:schemeClr val="bg1"/>
                </a:solidFill>
              </a:rPr>
              <a:t>Sarah Cassidy, PhD</a:t>
            </a:r>
            <a:endParaRPr lang="en-US" sz="2400" dirty="0">
              <a:solidFill>
                <a:schemeClr val="bg1"/>
              </a:solidFill>
            </a:endParaRPr>
          </a:p>
        </p:txBody>
      </p:sp>
    </p:spTree>
    <p:extLst>
      <p:ext uri="{BB962C8B-B14F-4D97-AF65-F5344CB8AC3E}">
        <p14:creationId xmlns:p14="http://schemas.microsoft.com/office/powerpoint/2010/main" val="4252195262"/>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755576" y="1447800"/>
            <a:ext cx="8178874" cy="4800600"/>
          </a:xfrm>
        </p:spPr>
        <p:txBody>
          <a:bodyPr/>
          <a:lstStyle/>
          <a:p>
            <a:r>
              <a:rPr lang="en-GB" dirty="0" smtClean="0"/>
              <a:t>These examples show us how relational skills are important in every day life for intelligent responding to a variety of different situations.</a:t>
            </a:r>
          </a:p>
          <a:p>
            <a:r>
              <a:rPr lang="en-GB" dirty="0" smtClean="0"/>
              <a:t>Intelligence is one of the most controversial topics in psychology today.</a:t>
            </a: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136" y="188640"/>
            <a:ext cx="7917290" cy="5164324"/>
          </a:xfrm>
          <a:prstGeom prst="rect">
            <a:avLst/>
          </a:prstGeom>
        </p:spPr>
      </p:pic>
      <p:sp>
        <p:nvSpPr>
          <p:cNvPr id="3" name="Rectangle 2"/>
          <p:cNvSpPr/>
          <p:nvPr/>
        </p:nvSpPr>
        <p:spPr>
          <a:xfrm>
            <a:off x="167136" y="5275157"/>
            <a:ext cx="8976864" cy="757419"/>
          </a:xfrm>
          <a:prstGeom prst="rect">
            <a:avLst/>
          </a:prstGeom>
        </p:spPr>
        <p:txBody>
          <a:bodyPr wrap="square" lIns="64291" tIns="32146" rIns="64291" bIns="32146">
            <a:spAutoFit/>
          </a:bodyPr>
          <a:lstStyle/>
          <a:p>
            <a:r>
              <a:rPr lang="en-US" sz="2200" dirty="0">
                <a:latin typeface="Calibri" charset="0"/>
              </a:rPr>
              <a:t>There was a significant IQ gain in the intervention group t (-2.709) = p. 01. No significant gain was found for the very small control group.</a:t>
            </a:r>
            <a:endParaRPr lang="en-US" sz="2200" dirty="0"/>
          </a:p>
        </p:txBody>
      </p:sp>
    </p:spTree>
    <p:extLst>
      <p:ext uri="{BB962C8B-B14F-4D97-AF65-F5344CB8AC3E}">
        <p14:creationId xmlns:p14="http://schemas.microsoft.com/office/powerpoint/2010/main" val="2051014717"/>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9028" y="239271"/>
            <a:ext cx="8523914" cy="5569369"/>
          </a:xfrm>
          <a:prstGeom prst="rect">
            <a:avLst/>
          </a:prstGeom>
        </p:spPr>
      </p:pic>
      <p:sp>
        <p:nvSpPr>
          <p:cNvPr id="3" name="Rectangle 2"/>
          <p:cNvSpPr/>
          <p:nvPr/>
        </p:nvSpPr>
        <p:spPr>
          <a:xfrm>
            <a:off x="24778" y="5960532"/>
            <a:ext cx="8818163" cy="618918"/>
          </a:xfrm>
          <a:prstGeom prst="rect">
            <a:avLst/>
          </a:prstGeom>
        </p:spPr>
        <p:txBody>
          <a:bodyPr wrap="square" lIns="64291" tIns="32146" rIns="64291" bIns="32146">
            <a:spAutoFit/>
          </a:bodyPr>
          <a:lstStyle/>
          <a:p>
            <a:r>
              <a:rPr lang="en-US" dirty="0">
                <a:latin typeface="Calibri" charset="0"/>
              </a:rPr>
              <a:t>Significant </a:t>
            </a:r>
            <a:r>
              <a:rPr lang="en-US" dirty="0" smtClean="0">
                <a:latin typeface="Calibri" charset="0"/>
              </a:rPr>
              <a:t>increases </a:t>
            </a:r>
            <a:r>
              <a:rPr lang="en-US" dirty="0">
                <a:latin typeface="Calibri" charset="0"/>
              </a:rPr>
              <a:t>on </a:t>
            </a:r>
            <a:r>
              <a:rPr lang="en-US" dirty="0" smtClean="0">
                <a:latin typeface="Calibri" charset="0"/>
              </a:rPr>
              <a:t>selective &amp; everyday attention</a:t>
            </a:r>
            <a:r>
              <a:rPr lang="en-US" dirty="0" smtClean="0"/>
              <a:t>.  </a:t>
            </a:r>
            <a:r>
              <a:rPr lang="en-US" dirty="0" smtClean="0">
                <a:latin typeface="Calibri" charset="0"/>
              </a:rPr>
              <a:t>Changes in sustained attention approached significance.</a:t>
            </a:r>
            <a:endParaRPr lang="en-US" dirty="0">
              <a:effectLst/>
            </a:endParaRPr>
          </a:p>
        </p:txBody>
      </p:sp>
    </p:spTree>
    <p:extLst>
      <p:ext uri="{BB962C8B-B14F-4D97-AF65-F5344CB8AC3E}">
        <p14:creationId xmlns:p14="http://schemas.microsoft.com/office/powerpoint/2010/main" val="778442623"/>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852" y="1690688"/>
            <a:ext cx="7886700" cy="4351338"/>
          </a:xfrm>
        </p:spPr>
        <p:txBody>
          <a:bodyPr>
            <a:normAutofit fontScale="70000" lnSpcReduction="20000"/>
          </a:bodyPr>
          <a:lstStyle/>
          <a:p>
            <a:r>
              <a:rPr lang="en-US" dirty="0" smtClean="0"/>
              <a:t>There was a significant difference for the intervention group between baseline and post intervention scores t (-2.709) = p. 01.  No significant difference observed for control group.</a:t>
            </a:r>
            <a:endParaRPr lang="en-US" dirty="0"/>
          </a:p>
          <a:p>
            <a:r>
              <a:rPr lang="en-US" dirty="0" smtClean="0"/>
              <a:t>No change on standard scores of working memory for intervention group (IQ rise therefore cannot be explained by working memory gains).</a:t>
            </a:r>
          </a:p>
          <a:p>
            <a:r>
              <a:rPr lang="en-US" dirty="0"/>
              <a:t>Significant changes on selective attention and everyday attention index</a:t>
            </a:r>
          </a:p>
          <a:p>
            <a:r>
              <a:rPr lang="en-US" dirty="0"/>
              <a:t>Change on sustained attention approaching </a:t>
            </a:r>
            <a:r>
              <a:rPr lang="en-US" dirty="0" smtClean="0"/>
              <a:t>significance</a:t>
            </a:r>
          </a:p>
          <a:p>
            <a:r>
              <a:rPr lang="en-US" dirty="0" smtClean="0"/>
              <a:t>Need to run more controls</a:t>
            </a:r>
          </a:p>
          <a:p>
            <a:r>
              <a:rPr lang="en-US" dirty="0" smtClean="0"/>
              <a:t>Ideally need active controls</a:t>
            </a:r>
          </a:p>
          <a:p>
            <a:r>
              <a:rPr lang="en-US" dirty="0" smtClean="0"/>
              <a:t>Need larger samples and attainment tests as dependent measures.</a:t>
            </a:r>
            <a:endParaRPr lang="en-US" dirty="0"/>
          </a:p>
          <a:p>
            <a:endParaRPr lang="en-US" dirty="0" smtClean="0"/>
          </a:p>
          <a:p>
            <a:endParaRPr lang="en-US" dirty="0"/>
          </a:p>
        </p:txBody>
      </p:sp>
      <p:sp>
        <p:nvSpPr>
          <p:cNvPr id="5" name="Title 1"/>
          <p:cNvSpPr>
            <a:spLocks noGrp="1"/>
          </p:cNvSpPr>
          <p:nvPr>
            <p:ph type="title"/>
          </p:nvPr>
        </p:nvSpPr>
        <p:spPr>
          <a:xfrm>
            <a:off x="628650" y="365126"/>
            <a:ext cx="7886700" cy="1325563"/>
          </a:xfrm>
        </p:spPr>
        <p:txBody>
          <a:bodyPr/>
          <a:lstStyle/>
          <a:p>
            <a:r>
              <a:rPr lang="en-IE" dirty="0" smtClean="0">
                <a:latin typeface="Abadi MT Condensed Extra Bold"/>
                <a:cs typeface="Abadi MT Condensed Extra Bold"/>
              </a:rPr>
              <a:t>Results and Conclusion</a:t>
            </a:r>
            <a:endParaRPr lang="en-IE" dirty="0">
              <a:latin typeface="Abadi MT Condensed Extra Bold"/>
              <a:cs typeface="Abadi MT Condensed Extra Bold"/>
            </a:endParaRPr>
          </a:p>
        </p:txBody>
      </p:sp>
    </p:spTree>
    <p:extLst>
      <p:ext uri="{BB962C8B-B14F-4D97-AF65-F5344CB8AC3E}">
        <p14:creationId xmlns:p14="http://schemas.microsoft.com/office/powerpoint/2010/main" val="2500540936"/>
      </p:ext>
    </p:extLst>
  </p:cSld>
  <p:clrMapOvr>
    <a:masterClrMapping/>
  </p:clrMapOvr>
  <p:transition xmlns:p14="http://schemas.microsoft.com/office/powerpoint/2010/main">
    <p:wip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Smart Starter</a:t>
            </a:r>
            <a:endParaRPr lang="en-US" dirty="0"/>
          </a:p>
        </p:txBody>
      </p:sp>
      <p:sp>
        <p:nvSpPr>
          <p:cNvPr id="3" name="Content Placeholder 2"/>
          <p:cNvSpPr>
            <a:spLocks noGrp="1"/>
          </p:cNvSpPr>
          <p:nvPr>
            <p:ph idx="1"/>
          </p:nvPr>
        </p:nvSpPr>
        <p:spPr/>
        <p:txBody>
          <a:bodyPr/>
          <a:lstStyle/>
          <a:p>
            <a:r>
              <a:rPr lang="en-US" dirty="0" smtClean="0"/>
              <a:t>If anyone wants to talk to us about piloting a new program for children ages 5-7, come and talk to me after the presentation.</a:t>
            </a:r>
          </a:p>
          <a:p>
            <a:r>
              <a:rPr lang="en-US" dirty="0" smtClean="0"/>
              <a:t>Bryan is testing this out with Ian Grey in Abu Dhabi right now and we are anticipating positive results with younger kids who perhaps don’t have English as a first language or who haven’t acquired fluency at reading yet. </a:t>
            </a:r>
            <a:endParaRPr lang="en-US" dirty="0"/>
          </a:p>
        </p:txBody>
      </p:sp>
    </p:spTree>
    <p:extLst>
      <p:ext uri="{BB962C8B-B14F-4D97-AF65-F5344CB8AC3E}">
        <p14:creationId xmlns:p14="http://schemas.microsoft.com/office/powerpoint/2010/main" val="511944722"/>
      </p:ext>
    </p:extLst>
  </p:cSld>
  <p:clrMapOvr>
    <a:masterClrMapping/>
  </p:clrMapOvr>
  <p:transition xmlns:p14="http://schemas.microsoft.com/office/powerpoint/2010/main">
    <p:wip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underway</a:t>
            </a:r>
            <a:endParaRPr lang="en-US" dirty="0"/>
          </a:p>
        </p:txBody>
      </p:sp>
      <p:sp>
        <p:nvSpPr>
          <p:cNvPr id="3" name="Content Placeholder 2"/>
          <p:cNvSpPr>
            <a:spLocks noGrp="1"/>
          </p:cNvSpPr>
          <p:nvPr>
            <p:ph idx="1"/>
          </p:nvPr>
        </p:nvSpPr>
        <p:spPr/>
        <p:txBody>
          <a:bodyPr/>
          <a:lstStyle/>
          <a:p>
            <a:r>
              <a:rPr lang="en-US" dirty="0" smtClean="0"/>
              <a:t>Further replications and extensions underway at </a:t>
            </a:r>
            <a:r>
              <a:rPr lang="en-US" dirty="0" err="1" smtClean="0"/>
              <a:t>Summerhill</a:t>
            </a:r>
            <a:r>
              <a:rPr lang="en-US" dirty="0" smtClean="0"/>
              <a:t> College (Cassidy, Roche, Colbert, Gannon)</a:t>
            </a:r>
          </a:p>
          <a:p>
            <a:r>
              <a:rPr lang="en-US" dirty="0" smtClean="0"/>
              <a:t>Examining larger groups doing training supervised by teachers as opposed to by psychologists</a:t>
            </a:r>
          </a:p>
          <a:p>
            <a:r>
              <a:rPr lang="en-US" dirty="0" smtClean="0"/>
              <a:t>Results for relational abilities and IQ scores have been overwhelmingly positive so far</a:t>
            </a:r>
            <a:endParaRPr lang="en-US" dirty="0"/>
          </a:p>
        </p:txBody>
      </p:sp>
    </p:spTree>
    <p:extLst>
      <p:ext uri="{BB962C8B-B14F-4D97-AF65-F5344CB8AC3E}">
        <p14:creationId xmlns:p14="http://schemas.microsoft.com/office/powerpoint/2010/main" val="1197136522"/>
      </p:ext>
    </p:extLst>
  </p:cSld>
  <p:clrMapOvr>
    <a:masterClrMapping/>
  </p:clrMapOvr>
  <p:transition xmlns:p14="http://schemas.microsoft.com/office/powerpoint/2010/main">
    <p:wip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74638"/>
            <a:ext cx="8106866" cy="1143000"/>
          </a:xfrm>
        </p:spPr>
        <p:txBody>
          <a:bodyPr>
            <a:normAutofit fontScale="90000"/>
          </a:bodyPr>
          <a:lstStyle/>
          <a:p>
            <a:pPr algn="ctr"/>
            <a:r>
              <a:rPr lang="en-GB" dirty="0" smtClean="0"/>
              <a:t>LMETB (Cassidy, Roche &amp; Gannon)</a:t>
            </a:r>
            <a:br>
              <a:rPr lang="en-GB" dirty="0" smtClean="0"/>
            </a:br>
            <a:r>
              <a:rPr lang="en-GB" dirty="0" smtClean="0"/>
              <a:t>In preparation</a:t>
            </a:r>
            <a:endParaRPr lang="en-GB" dirty="0"/>
          </a:p>
        </p:txBody>
      </p:sp>
      <p:sp>
        <p:nvSpPr>
          <p:cNvPr id="3" name="Content Placeholder 2"/>
          <p:cNvSpPr>
            <a:spLocks noGrp="1"/>
          </p:cNvSpPr>
          <p:nvPr>
            <p:ph idx="1"/>
          </p:nvPr>
        </p:nvSpPr>
        <p:spPr>
          <a:xfrm>
            <a:off x="827584" y="1447800"/>
            <a:ext cx="8106866" cy="4800600"/>
          </a:xfrm>
        </p:spPr>
        <p:txBody>
          <a:bodyPr/>
          <a:lstStyle/>
          <a:p>
            <a:r>
              <a:rPr lang="en-GB" sz="2800" dirty="0" smtClean="0"/>
              <a:t>Currently examining the utility of SMART with a group of adult early school leavers who are known to have literacy difficulties.  7 experimental participants, 5 matched control participants who will be a wait-list control group.  Have measured IQ scores, self esteem and attention skills and completed full literacy assessments</a:t>
            </a:r>
          </a:p>
          <a:p>
            <a:r>
              <a:rPr lang="en-GB" sz="2800" dirty="0" smtClean="0"/>
              <a:t>Currently examining utility of SMART for increasing relational ability, self esteem and attentions skills</a:t>
            </a:r>
          </a:p>
          <a:p>
            <a:endParaRPr lang="en-GB"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LMETB</a:t>
            </a:r>
            <a:endParaRPr lang="en-US" dirty="0"/>
          </a:p>
        </p:txBody>
      </p:sp>
      <p:sp>
        <p:nvSpPr>
          <p:cNvPr id="3" name="Content Placeholder 2"/>
          <p:cNvSpPr>
            <a:spLocks noGrp="1"/>
          </p:cNvSpPr>
          <p:nvPr>
            <p:ph idx="1"/>
          </p:nvPr>
        </p:nvSpPr>
        <p:spPr>
          <a:xfrm>
            <a:off x="827584" y="1268760"/>
            <a:ext cx="8136904" cy="4979640"/>
          </a:xfrm>
        </p:spPr>
        <p:txBody>
          <a:bodyPr/>
          <a:lstStyle/>
          <a:p>
            <a:r>
              <a:rPr lang="en-US" dirty="0" smtClean="0"/>
              <a:t>Results have indicated a statistically significant rise in attention skills, self esteem, reading and spelling, but not IQ scores for severely dyslexic adults who also presented with borderline to mild intellectual difficulties.</a:t>
            </a:r>
          </a:p>
          <a:p>
            <a:r>
              <a:rPr lang="en-US" dirty="0" smtClean="0"/>
              <a:t>N is very small so data is still under analysis right now (discussed tomorrow at symposium with Ian and </a:t>
            </a:r>
            <a:r>
              <a:rPr lang="en-US" dirty="0" err="1" smtClean="0"/>
              <a:t>Nanni</a:t>
            </a:r>
            <a:r>
              <a:rPr lang="en-US" dirty="0" smtClean="0"/>
              <a:t> in Rue St. Catherine at 10:35).</a:t>
            </a:r>
          </a:p>
          <a:p>
            <a:endParaRPr lang="en-US" dirty="0"/>
          </a:p>
        </p:txBody>
      </p:sp>
    </p:spTree>
    <p:extLst>
      <p:ext uri="{BB962C8B-B14F-4D97-AF65-F5344CB8AC3E}">
        <p14:creationId xmlns:p14="http://schemas.microsoft.com/office/powerpoint/2010/main" val="2911007001"/>
      </p:ext>
    </p:extLst>
  </p:cSld>
  <p:clrMapOvr>
    <a:masterClrMapping/>
  </p:clrMapOvr>
  <p:transition xmlns:p14="http://schemas.microsoft.com/office/powerpoint/2010/main">
    <p:wip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Other collaborations</a:t>
            </a:r>
            <a:br>
              <a:rPr lang="en-GB" dirty="0" smtClean="0"/>
            </a:br>
            <a:endParaRPr lang="en-GB" dirty="0"/>
          </a:p>
        </p:txBody>
      </p:sp>
      <p:sp>
        <p:nvSpPr>
          <p:cNvPr id="3" name="Content Placeholder 2"/>
          <p:cNvSpPr>
            <a:spLocks noGrp="1"/>
          </p:cNvSpPr>
          <p:nvPr>
            <p:ph idx="1"/>
          </p:nvPr>
        </p:nvSpPr>
        <p:spPr>
          <a:xfrm>
            <a:off x="179512" y="836712"/>
            <a:ext cx="8754938" cy="5411688"/>
          </a:xfrm>
        </p:spPr>
        <p:txBody>
          <a:bodyPr/>
          <a:lstStyle/>
          <a:p>
            <a:r>
              <a:rPr lang="en-GB" dirty="0" smtClean="0"/>
              <a:t>Currently developing a SMART spin-out to develop more flexible thinking with a population of youths who are experiencing OCD and are considered “treatment failures” (</a:t>
            </a:r>
            <a:r>
              <a:rPr lang="en-GB" dirty="0" err="1" smtClean="0"/>
              <a:t>wi</a:t>
            </a:r>
            <a:r>
              <a:rPr lang="en-US" dirty="0" err="1" smtClean="0"/>
              <a:t>th</a:t>
            </a:r>
            <a:r>
              <a:rPr lang="en-GB" dirty="0" smtClean="0"/>
              <a:t> Lisa Coyne)</a:t>
            </a:r>
          </a:p>
          <a:p>
            <a:r>
              <a:rPr lang="en-GB" dirty="0" smtClean="0"/>
              <a:t>Similar intervention being developed with Ian Tyndall for non clinical populations. Ian has also been doing some work here looking at temporal relations and there is a paper </a:t>
            </a:r>
            <a:r>
              <a:rPr lang="en-GB" dirty="0" smtClean="0"/>
              <a:t>that has just been accepted in EJOBA also </a:t>
            </a:r>
            <a:r>
              <a:rPr lang="en-GB" dirty="0" smtClean="0"/>
              <a:t>which Ian can describe better than I can.</a:t>
            </a:r>
          </a:p>
          <a:p>
            <a:r>
              <a:rPr lang="en-GB" dirty="0" smtClean="0"/>
              <a:t>Kid Starter (non-arbitrary </a:t>
            </a:r>
            <a:r>
              <a:rPr lang="en-GB" dirty="0" err="1" smtClean="0"/>
              <a:t>rels</a:t>
            </a:r>
            <a:r>
              <a:rPr lang="en-GB" dirty="0" smtClean="0"/>
              <a:t>) and FAST</a:t>
            </a:r>
            <a:endParaRPr lang="en-GB"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706090"/>
          </a:xfrm>
        </p:spPr>
        <p:txBody>
          <a:bodyPr>
            <a:normAutofit fontScale="90000"/>
          </a:bodyPr>
          <a:lstStyle/>
          <a:p>
            <a:r>
              <a:rPr lang="en-GB" dirty="0" smtClean="0"/>
              <a:t>Why else does this matter?</a:t>
            </a:r>
            <a:endParaRPr lang="en-GB" dirty="0"/>
          </a:p>
        </p:txBody>
      </p:sp>
      <p:sp>
        <p:nvSpPr>
          <p:cNvPr id="3" name="Content Placeholder 2"/>
          <p:cNvSpPr>
            <a:spLocks noGrp="1"/>
          </p:cNvSpPr>
          <p:nvPr>
            <p:ph idx="1"/>
          </p:nvPr>
        </p:nvSpPr>
        <p:spPr>
          <a:xfrm>
            <a:off x="179512" y="1052736"/>
            <a:ext cx="8964488" cy="5195664"/>
          </a:xfrm>
        </p:spPr>
        <p:txBody>
          <a:bodyPr/>
          <a:lstStyle/>
          <a:p>
            <a:r>
              <a:rPr lang="en-GB" sz="2400" dirty="0" smtClean="0"/>
              <a:t>Clearly, we now have a strong and ever growing body of evidence that </a:t>
            </a:r>
            <a:r>
              <a:rPr lang="en-GB" sz="2400" dirty="0" smtClean="0"/>
              <a:t>demonstrates </a:t>
            </a:r>
            <a:r>
              <a:rPr lang="en-GB" sz="2400" dirty="0" smtClean="0"/>
              <a:t>that relational skills form the very building blocks of intelligence and teaching these skills will increase </a:t>
            </a:r>
            <a:r>
              <a:rPr lang="en-GB" sz="2400" dirty="0" smtClean="0"/>
              <a:t>students’ </a:t>
            </a:r>
            <a:r>
              <a:rPr lang="en-GB" sz="2400" dirty="0" smtClean="0"/>
              <a:t>abilities to access the academic curriculum in all subject </a:t>
            </a:r>
            <a:r>
              <a:rPr lang="en-GB" sz="2400" dirty="0" smtClean="0"/>
              <a:t>areas. But </a:t>
            </a:r>
            <a:r>
              <a:rPr lang="en-GB" sz="2400" dirty="0" smtClean="0"/>
              <a:t>more importantly, the problem solving skills that we are training are important in many real world contexts, not just the </a:t>
            </a:r>
            <a:r>
              <a:rPr lang="en-GB" sz="2400" dirty="0" smtClean="0"/>
              <a:t>classroom.</a:t>
            </a:r>
            <a:endParaRPr lang="en-GB" sz="2400" dirty="0" smtClean="0"/>
          </a:p>
          <a:p>
            <a:r>
              <a:rPr lang="en-GB" sz="2400" dirty="0" smtClean="0"/>
              <a:t>We are also showing that we can yield increases in areas of attention skills, level of self esteem, potentially even providing </a:t>
            </a:r>
            <a:r>
              <a:rPr lang="en-GB" sz="2400" dirty="0" smtClean="0"/>
              <a:t>real </a:t>
            </a:r>
            <a:r>
              <a:rPr lang="en-GB" sz="2400" dirty="0" smtClean="0"/>
              <a:t>assistance with dementia and </a:t>
            </a:r>
            <a:r>
              <a:rPr lang="en-GB" sz="2400" dirty="0" err="1" smtClean="0"/>
              <a:t>alzheimers</a:t>
            </a:r>
            <a:r>
              <a:rPr lang="en-GB" sz="2400" dirty="0" smtClean="0"/>
              <a:t>!</a:t>
            </a:r>
          </a:p>
          <a:p>
            <a:r>
              <a:rPr lang="en-GB" sz="2400" dirty="0" smtClean="0"/>
              <a:t>The scope of this training programme for helping various populations of learners is </a:t>
            </a:r>
            <a:r>
              <a:rPr lang="en-GB" sz="2400" dirty="0" smtClean="0"/>
              <a:t>vast </a:t>
            </a:r>
            <a:r>
              <a:rPr lang="en-GB" sz="2400" dirty="0" smtClean="0"/>
              <a:t>and appears to be growing exponentially</a:t>
            </a:r>
            <a:r>
              <a:rPr lang="en-GB" sz="2800" dirty="0" smtClean="0"/>
              <a:t>.</a:t>
            </a:r>
          </a:p>
          <a:p>
            <a:endParaRPr lang="en-GB" dirty="0" smtClean="0"/>
          </a:p>
          <a:p>
            <a:endParaRPr lang="en-GB"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79512" y="260648"/>
            <a:ext cx="8754938" cy="6336704"/>
          </a:xfrm>
        </p:spPr>
        <p:txBody>
          <a:bodyPr/>
          <a:lstStyle/>
          <a:p>
            <a:r>
              <a:rPr lang="en-US" dirty="0" smtClean="0"/>
              <a:t>It is very easy to finish your training and to be very idealistic about all the people we are going to help and to be </a:t>
            </a:r>
            <a:r>
              <a:rPr lang="en-US" dirty="0" err="1" smtClean="0"/>
              <a:t>na</a:t>
            </a:r>
            <a:r>
              <a:rPr lang="nl-NL" dirty="0" err="1" smtClean="0"/>
              <a:t>ï</a:t>
            </a:r>
            <a:r>
              <a:rPr lang="en-US" dirty="0" err="1" smtClean="0"/>
              <a:t>ve</a:t>
            </a:r>
            <a:r>
              <a:rPr lang="en-US" dirty="0" smtClean="0"/>
              <a:t> about how effective we are going to be because we have so much training and so much knowledge.  I think the real world throws something a little different at us.  The contingencies change.  But this “something different” </a:t>
            </a:r>
            <a:r>
              <a:rPr lang="en-US" b="1" dirty="0" smtClean="0"/>
              <a:t>is</a:t>
            </a:r>
            <a:r>
              <a:rPr lang="en-US" dirty="0" smtClean="0"/>
              <a:t> our job.  It is our job, as educators and psychologists, to work with and for the children in front of us</a:t>
            </a:r>
            <a:r>
              <a:rPr lang="mr-IN" dirty="0" smtClean="0"/>
              <a:t>…</a:t>
            </a:r>
            <a:r>
              <a:rPr lang="ga-IE" dirty="0" smtClean="0"/>
              <a:t>.not the kids we used to teach, not the kids we would like to teach, and not just the ones that are easy to teach.  It is our job to teach all of them, just as they are.</a:t>
            </a:r>
            <a:endParaRPr lang="en-US" dirty="0"/>
          </a:p>
        </p:txBody>
      </p:sp>
    </p:spTree>
    <p:extLst>
      <p:ext uri="{BB962C8B-B14F-4D97-AF65-F5344CB8AC3E}">
        <p14:creationId xmlns:p14="http://schemas.microsoft.com/office/powerpoint/2010/main" val="317491795"/>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99592" y="836712"/>
            <a:ext cx="8034858" cy="5544616"/>
          </a:xfrm>
        </p:spPr>
        <p:txBody>
          <a:bodyPr/>
          <a:lstStyle/>
          <a:p>
            <a:r>
              <a:rPr lang="en-GB" dirty="0" smtClean="0"/>
              <a:t>We are going to discuss precisely how relational skills underlie intelligence and how we can raise intellectual skills by training these relational skills to a high level of fluency with an online intervention.</a:t>
            </a:r>
          </a:p>
          <a:p>
            <a:r>
              <a:rPr lang="en-GB" dirty="0" smtClean="0"/>
              <a:t>We will discuss an ever growing body of published research findings and lots of research still in progress.  </a:t>
            </a: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p:cNvSpPr>
          <p:nvPr>
            <p:ph type="title"/>
          </p:nvPr>
        </p:nvSpPr>
        <p:spPr bwMode="auto">
          <a:noFill/>
        </p:spPr>
        <p:txBody>
          <a:bodyPr vert="horz" wrap="square" lIns="91440" tIns="45720" rIns="91440" bIns="45720" numCol="1" anchorCtr="0" compatLnSpc="1">
            <a:prstTxWarp prst="textNoShape">
              <a:avLst/>
            </a:prstTxWarp>
          </a:bodyPr>
          <a:lstStyle/>
          <a:p>
            <a:pPr algn="ctr"/>
            <a:endParaRPr lang="en-US" dirty="0" smtClean="0">
              <a:effectLst/>
            </a:endParaRPr>
          </a:p>
        </p:txBody>
      </p:sp>
      <p:sp>
        <p:nvSpPr>
          <p:cNvPr id="78851" name="Rectangle 3"/>
          <p:cNvSpPr>
            <a:spLocks noGrp="1"/>
          </p:cNvSpPr>
          <p:nvPr>
            <p:ph type="body" idx="1"/>
          </p:nvPr>
        </p:nvSpPr>
        <p:spPr>
          <a:xfrm>
            <a:off x="683568" y="692696"/>
            <a:ext cx="8250882" cy="5808138"/>
          </a:xfrm>
        </p:spPr>
        <p:txBody>
          <a:bodyPr/>
          <a:lstStyle/>
          <a:p>
            <a:r>
              <a:rPr lang="en-US" dirty="0" smtClean="0"/>
              <a:t>Now we can!</a:t>
            </a:r>
          </a:p>
          <a:p>
            <a:r>
              <a:rPr lang="en-US" dirty="0" smtClean="0"/>
              <a:t>Perhaps for the first time in the history of psychology we have an educational technology with which we can literally </a:t>
            </a:r>
            <a:r>
              <a:rPr lang="en-US" i="1" dirty="0" smtClean="0"/>
              <a:t>nurture genius </a:t>
            </a:r>
            <a:r>
              <a:rPr lang="en-US" dirty="0" smtClean="0"/>
              <a:t>as well as supporting various different types of challenges learners (of all ages) who most need our help face, but for whom we very rarely have enough resources to properly support their needs.</a:t>
            </a:r>
          </a:p>
          <a:p>
            <a:r>
              <a:rPr lang="en-US" dirty="0" smtClean="0"/>
              <a:t>But if </a:t>
            </a:r>
            <a:r>
              <a:rPr lang="en-US" dirty="0" smtClean="0"/>
              <a:t>we’re </a:t>
            </a:r>
            <a:r>
              <a:rPr lang="en-US" dirty="0" smtClean="0"/>
              <a:t>going to do this…..</a:t>
            </a:r>
          </a:p>
          <a:p>
            <a:pPr>
              <a:buNone/>
            </a:pPr>
            <a:endParaRPr lang="en-US" dirty="0" smtClean="0"/>
          </a:p>
        </p:txBody>
      </p:sp>
    </p:spTree>
    <p:extLst>
      <p:ext uri="{BB962C8B-B14F-4D97-AF65-F5344CB8AC3E}">
        <p14:creationId xmlns:p14="http://schemas.microsoft.com/office/powerpoint/2010/main" val="3743829525"/>
      </p:ext>
    </p:extLst>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 calcmode="lin" valueType="num">
                                      <p:cBhvr additive="base">
                                        <p:cTn id="7" dur="500" fill="hold"/>
                                        <p:tgtEl>
                                          <p:spTgt spid="788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88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8851">
                                            <p:txEl>
                                              <p:pRg st="1" end="1"/>
                                            </p:txEl>
                                          </p:spTgt>
                                        </p:tgtEl>
                                        <p:attrNameLst>
                                          <p:attrName>style.visibility</p:attrName>
                                        </p:attrNameLst>
                                      </p:cBhvr>
                                      <p:to>
                                        <p:strVal val="visible"/>
                                      </p:to>
                                    </p:set>
                                    <p:anim calcmode="lin" valueType="num">
                                      <p:cBhvr additive="base">
                                        <p:cTn id="13" dur="500" fill="hold"/>
                                        <p:tgtEl>
                                          <p:spTgt spid="788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88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8851">
                                            <p:txEl>
                                              <p:pRg st="2" end="2"/>
                                            </p:txEl>
                                          </p:spTgt>
                                        </p:tgtEl>
                                        <p:attrNameLst>
                                          <p:attrName>style.visibility</p:attrName>
                                        </p:attrNameLst>
                                      </p:cBhvr>
                                      <p:to>
                                        <p:strVal val="visible"/>
                                      </p:to>
                                    </p:set>
                                    <p:anim calcmode="lin" valueType="num">
                                      <p:cBhvr additive="base">
                                        <p:cTn id="19" dur="500" fill="hold"/>
                                        <p:tgtEl>
                                          <p:spTgt spid="788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88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5" descr="935608_10151590832541382_1576569430_n"/>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smtClean="0"/>
          </a:p>
          <a:p>
            <a:endParaRPr lang="en-GB" dirty="0" smtClean="0"/>
          </a:p>
          <a:p>
            <a:endParaRPr lang="en-GB" dirty="0" smtClean="0"/>
          </a:p>
          <a:p>
            <a:r>
              <a:rPr lang="en-GB" dirty="0" smtClean="0"/>
              <a:t>Questions???</a:t>
            </a:r>
            <a:endParaRPr lang="en-GB" dirty="0"/>
          </a:p>
        </p:txBody>
      </p:sp>
      <p:pic>
        <p:nvPicPr>
          <p:cNvPr id="4" name="Picture 3"/>
          <p:cNvPicPr>
            <a:picLocks noChangeAspect="1"/>
          </p:cNvPicPr>
          <p:nvPr/>
        </p:nvPicPr>
        <p:blipFill>
          <a:blip r:embed="rId2" cstate="print"/>
          <a:stretch>
            <a:fillRect/>
          </a:stretch>
        </p:blipFill>
        <p:spPr>
          <a:xfrm>
            <a:off x="395536" y="0"/>
            <a:ext cx="7786742" cy="2304256"/>
          </a:xfrm>
          <a:prstGeom prst="rect">
            <a:avLst/>
          </a:prstGeom>
        </p:spPr>
      </p:pic>
      <p:pic>
        <p:nvPicPr>
          <p:cNvPr id="5" name="Picture 2" descr="Maynooth University"/>
          <p:cNvPicPr>
            <a:picLocks noChangeAspect="1" noChangeArrowheads="1"/>
          </p:cNvPicPr>
          <p:nvPr/>
        </p:nvPicPr>
        <p:blipFill>
          <a:blip r:embed="rId3" cstate="print"/>
          <a:srcRect/>
          <a:stretch>
            <a:fillRect/>
          </a:stretch>
        </p:blipFill>
        <p:spPr bwMode="auto">
          <a:xfrm>
            <a:off x="4902730" y="4953238"/>
            <a:ext cx="4241270" cy="190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pic>
        <p:nvPicPr>
          <p:cNvPr id="6" name="Picture 5" descr="20180201_171522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5085184"/>
            <a:ext cx="3888432" cy="1765970"/>
          </a:xfrm>
          <a:prstGeom prst="rect">
            <a:avLst/>
          </a:prstGeom>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435100" y="274638"/>
            <a:ext cx="7499350" cy="1143000"/>
          </a:xfrm>
        </p:spPr>
        <p:txBody>
          <a:bodyPr/>
          <a:lstStyle/>
          <a:p>
            <a:pPr eaLnBrk="1" fontAlgn="auto" hangingPunct="1">
              <a:spcAft>
                <a:spcPts val="0"/>
              </a:spcAft>
              <a:defRPr/>
            </a:pPr>
            <a:r>
              <a:rPr lang="en-IE" dirty="0" smtClean="0">
                <a:solidFill>
                  <a:schemeClr val="tx2">
                    <a:satMod val="130000"/>
                  </a:schemeClr>
                </a:solidFill>
              </a:rPr>
              <a:t>Problems with intelligence tests</a:t>
            </a:r>
          </a:p>
        </p:txBody>
      </p:sp>
      <p:sp>
        <p:nvSpPr>
          <p:cNvPr id="14339" name="Content Placeholder 3"/>
          <p:cNvSpPr>
            <a:spLocks noGrp="1"/>
          </p:cNvSpPr>
          <p:nvPr>
            <p:ph sz="half" idx="1"/>
          </p:nvPr>
        </p:nvSpPr>
        <p:spPr>
          <a:xfrm>
            <a:off x="1435100" y="1524000"/>
            <a:ext cx="3657600" cy="4664075"/>
          </a:xfrm>
        </p:spPr>
        <p:txBody>
          <a:bodyPr/>
          <a:lstStyle/>
          <a:p>
            <a:pPr eaLnBrk="1" hangingPunct="1"/>
            <a:r>
              <a:rPr lang="en-US" dirty="0" smtClean="0"/>
              <a:t>While the WISC-IV </a:t>
            </a:r>
            <a:r>
              <a:rPr lang="en-US" dirty="0" smtClean="0"/>
              <a:t>is thought to measure </a:t>
            </a:r>
            <a:r>
              <a:rPr lang="en-US" i="1" dirty="0" smtClean="0"/>
              <a:t>g</a:t>
            </a:r>
            <a:r>
              <a:rPr lang="en-US" dirty="0" smtClean="0"/>
              <a:t>, </a:t>
            </a:r>
            <a:r>
              <a:rPr lang="en-US" dirty="0" smtClean="0"/>
              <a:t>it’s entirely possible that it is failing to take other types of intelligence </a:t>
            </a:r>
            <a:r>
              <a:rPr lang="en-US" dirty="0" smtClean="0"/>
              <a:t>into account</a:t>
            </a:r>
          </a:p>
          <a:p>
            <a:pPr eaLnBrk="1" hangingPunct="1"/>
            <a:endParaRPr lang="en-IE" dirty="0" smtClean="0"/>
          </a:p>
        </p:txBody>
      </p:sp>
      <p:pic>
        <p:nvPicPr>
          <p:cNvPr id="14340" name="Picture 4" descr="notallherskills"/>
          <p:cNvPicPr>
            <a:picLocks noGrp="1" noChangeAspect="1" noChangeArrowheads="1"/>
          </p:cNvPicPr>
          <p:nvPr>
            <p:ph sz="half" idx="2"/>
          </p:nvPr>
        </p:nvPicPr>
        <p:blipFill>
          <a:blip r:embed="rId3" cstate="print"/>
          <a:srcRect/>
          <a:stretch>
            <a:fillRect/>
          </a:stretch>
        </p:blipFill>
        <p:spPr>
          <a:xfrm>
            <a:off x="5148263" y="1628775"/>
            <a:ext cx="3429000" cy="3600450"/>
          </a:xfrm>
          <a:noFill/>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strVal val="#ppt_w*0.70"/>
                                          </p:val>
                                        </p:tav>
                                        <p:tav tm="100000">
                                          <p:val>
                                            <p:strVal val="#ppt_w"/>
                                          </p:val>
                                        </p:tav>
                                      </p:tavLst>
                                    </p:anim>
                                    <p:anim calcmode="lin" valueType="num">
                                      <p:cBhvr>
                                        <p:cTn id="8" dur="1000" fill="hold"/>
                                        <p:tgtEl>
                                          <p:spTgt spid="17410"/>
                                        </p:tgtEl>
                                        <p:attrNameLst>
                                          <p:attrName>ppt_h</p:attrName>
                                        </p:attrNameLst>
                                      </p:cBhvr>
                                      <p:tavLst>
                                        <p:tav tm="0">
                                          <p:val>
                                            <p:strVal val="#ppt_h"/>
                                          </p:val>
                                        </p:tav>
                                        <p:tav tm="100000">
                                          <p:val>
                                            <p:strVal val="#ppt_h"/>
                                          </p:val>
                                        </p:tav>
                                      </p:tavLst>
                                    </p:anim>
                                    <p:animEffect transition="in" filter="fade">
                                      <p:cBhvr>
                                        <p:cTn id="9" dur="1000"/>
                                        <p:tgtEl>
                                          <p:spTgt spid="17410"/>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14339">
                                            <p:txEl>
                                              <p:pRg st="0" end="0"/>
                                            </p:txEl>
                                          </p:spTgt>
                                        </p:tgtEl>
                                        <p:attrNameLst>
                                          <p:attrName>style.visibility</p:attrName>
                                        </p:attrNameLst>
                                      </p:cBhvr>
                                      <p:to>
                                        <p:strVal val="visible"/>
                                      </p:to>
                                    </p:set>
                                    <p:anim calcmode="lin" valueType="num">
                                      <p:cBhvr>
                                        <p:cTn id="14" dur="500" fill="hold"/>
                                        <p:tgtEl>
                                          <p:spTgt spid="14339">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4339">
                                            <p:txEl>
                                              <p:pRg st="0" end="0"/>
                                            </p:txEl>
                                          </p:spTgt>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14340"/>
                                        </p:tgtEl>
                                        <p:attrNameLst>
                                          <p:attrName>style.visibility</p:attrName>
                                        </p:attrNameLst>
                                      </p:cBhvr>
                                      <p:to>
                                        <p:strVal val="visible"/>
                                      </p:to>
                                    </p:set>
                                    <p:anim calcmode="lin" valueType="num">
                                      <p:cBhvr>
                                        <p:cTn id="18" dur="500" fill="hold"/>
                                        <p:tgtEl>
                                          <p:spTgt spid="14340"/>
                                        </p:tgtEl>
                                        <p:attrNameLst>
                                          <p:attrName>ppt_w</p:attrName>
                                        </p:attrNameLst>
                                      </p:cBhvr>
                                      <p:tavLst>
                                        <p:tav tm="0">
                                          <p:val>
                                            <p:fltVal val="0"/>
                                          </p:val>
                                        </p:tav>
                                        <p:tav tm="100000">
                                          <p:val>
                                            <p:strVal val="#ppt_w"/>
                                          </p:val>
                                        </p:tav>
                                      </p:tavLst>
                                    </p:anim>
                                    <p:anim calcmode="lin" valueType="num">
                                      <p:cBhvr>
                                        <p:cTn id="19" dur="500" fill="hold"/>
                                        <p:tgtEl>
                                          <p:spTgt spid="143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433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435100" y="274638"/>
            <a:ext cx="7499350" cy="1143000"/>
          </a:xfrm>
        </p:spPr>
        <p:txBody>
          <a:bodyPr/>
          <a:lstStyle/>
          <a:p>
            <a:pPr eaLnBrk="1" fontAlgn="auto" hangingPunct="1">
              <a:spcAft>
                <a:spcPts val="0"/>
              </a:spcAft>
              <a:defRPr/>
            </a:pPr>
            <a:endParaRPr lang="en-IE" smtClean="0">
              <a:solidFill>
                <a:schemeClr val="tx2">
                  <a:satMod val="130000"/>
                </a:schemeClr>
              </a:solidFill>
            </a:endParaRPr>
          </a:p>
        </p:txBody>
      </p:sp>
      <p:sp>
        <p:nvSpPr>
          <p:cNvPr id="15363" name="Content Placeholder 2"/>
          <p:cNvSpPr>
            <a:spLocks noGrp="1"/>
          </p:cNvSpPr>
          <p:nvPr>
            <p:ph sz="half" idx="1"/>
          </p:nvPr>
        </p:nvSpPr>
        <p:spPr>
          <a:xfrm>
            <a:off x="1258888" y="1557338"/>
            <a:ext cx="3657600" cy="4664075"/>
          </a:xfrm>
        </p:spPr>
        <p:txBody>
          <a:bodyPr/>
          <a:lstStyle/>
          <a:p>
            <a:pPr eaLnBrk="1" hangingPunct="1"/>
            <a:r>
              <a:rPr lang="en-IE" dirty="0" smtClean="0"/>
              <a:t>We also know that intelligence </a:t>
            </a:r>
            <a:r>
              <a:rPr lang="en-IE" dirty="0" smtClean="0"/>
              <a:t>tests do not reward novel, creative, or divergent responses</a:t>
            </a:r>
          </a:p>
        </p:txBody>
      </p:sp>
      <p:pic>
        <p:nvPicPr>
          <p:cNvPr id="15364" name="Picture 6" descr="chile"/>
          <p:cNvPicPr>
            <a:picLocks noGrp="1" noChangeAspect="1" noChangeArrowheads="1"/>
          </p:cNvPicPr>
          <p:nvPr>
            <p:ph sz="half" idx="2"/>
          </p:nvPr>
        </p:nvPicPr>
        <p:blipFill>
          <a:blip r:embed="rId3" cstate="print"/>
          <a:srcRect/>
          <a:stretch>
            <a:fillRect/>
          </a:stretch>
        </p:blipFill>
        <p:spPr>
          <a:xfrm>
            <a:off x="5003800" y="1484313"/>
            <a:ext cx="3644900" cy="3600450"/>
          </a:xfrm>
          <a:noFill/>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p:cNvSpPr>
            <a:spLocks noGrp="1"/>
          </p:cNvSpPr>
          <p:nvPr>
            <p:ph type="title"/>
          </p:nvPr>
        </p:nvSpPr>
        <p:spPr>
          <a:xfrm>
            <a:off x="1435100" y="274638"/>
            <a:ext cx="7499350" cy="1143000"/>
          </a:xfrm>
        </p:spPr>
        <p:txBody>
          <a:bodyPr/>
          <a:lstStyle/>
          <a:p>
            <a:pPr eaLnBrk="1" fontAlgn="auto" hangingPunct="1">
              <a:spcAft>
                <a:spcPts val="0"/>
              </a:spcAft>
              <a:defRPr/>
            </a:pPr>
            <a:endParaRPr lang="en-IE" smtClean="0">
              <a:solidFill>
                <a:schemeClr val="tx2">
                  <a:satMod val="130000"/>
                </a:schemeClr>
              </a:solidFill>
            </a:endParaRPr>
          </a:p>
        </p:txBody>
      </p:sp>
      <p:sp>
        <p:nvSpPr>
          <p:cNvPr id="16387" name="Content Placeholder 2"/>
          <p:cNvSpPr>
            <a:spLocks noGrp="1"/>
          </p:cNvSpPr>
          <p:nvPr>
            <p:ph sz="half" idx="1"/>
          </p:nvPr>
        </p:nvSpPr>
        <p:spPr>
          <a:xfrm>
            <a:off x="1116013" y="1844675"/>
            <a:ext cx="3048000" cy="4114800"/>
          </a:xfrm>
        </p:spPr>
        <p:txBody>
          <a:bodyPr/>
          <a:lstStyle/>
          <a:p>
            <a:pPr eaLnBrk="1" hangingPunct="1"/>
            <a:r>
              <a:rPr lang="en-IE" smtClean="0"/>
              <a:t>Intelligence tests may be culturally biased</a:t>
            </a:r>
          </a:p>
        </p:txBody>
      </p:sp>
      <p:pic>
        <p:nvPicPr>
          <p:cNvPr id="16388" name="Content Placeholder 4" descr="comic_iqtest"/>
          <p:cNvPicPr>
            <a:picLocks noGrp="1" noChangeAspect="1" noChangeArrowheads="1"/>
          </p:cNvPicPr>
          <p:nvPr>
            <p:ph sz="half" idx="2"/>
          </p:nvPr>
        </p:nvPicPr>
        <p:blipFill>
          <a:blip r:embed="rId3" cstate="print"/>
          <a:srcRect/>
          <a:stretch>
            <a:fillRect/>
          </a:stretch>
        </p:blipFill>
        <p:spPr>
          <a:xfrm>
            <a:off x="4211638" y="285728"/>
            <a:ext cx="4537075" cy="6143668"/>
          </a:xfrm>
          <a:noFill/>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435100" y="0"/>
            <a:ext cx="7499350" cy="1000108"/>
          </a:xfrm>
        </p:spPr>
        <p:txBody>
          <a:bodyPr/>
          <a:lstStyle/>
          <a:p>
            <a:pPr eaLnBrk="1" fontAlgn="auto" hangingPunct="1">
              <a:spcAft>
                <a:spcPts val="0"/>
              </a:spcAft>
              <a:defRPr/>
            </a:pPr>
            <a:r>
              <a:rPr lang="en-IE" dirty="0" smtClean="0">
                <a:solidFill>
                  <a:schemeClr val="tx2">
                    <a:satMod val="130000"/>
                  </a:schemeClr>
                </a:solidFill>
              </a:rPr>
              <a:t>Some historical perspectives...</a:t>
            </a:r>
          </a:p>
        </p:txBody>
      </p:sp>
      <p:sp>
        <p:nvSpPr>
          <p:cNvPr id="23555" name="Content Placeholder 2"/>
          <p:cNvSpPr>
            <a:spLocks noGrp="1"/>
          </p:cNvSpPr>
          <p:nvPr>
            <p:ph idx="1"/>
          </p:nvPr>
        </p:nvSpPr>
        <p:spPr>
          <a:xfrm>
            <a:off x="714348" y="857232"/>
            <a:ext cx="8220102" cy="6000768"/>
          </a:xfrm>
        </p:spPr>
        <p:txBody>
          <a:bodyPr>
            <a:normAutofit fontScale="77500" lnSpcReduction="20000"/>
          </a:bodyPr>
          <a:lstStyle/>
          <a:p>
            <a:pPr eaLnBrk="1" hangingPunct="1">
              <a:lnSpc>
                <a:spcPct val="90000"/>
              </a:lnSpc>
            </a:pPr>
            <a:r>
              <a:rPr lang="en-IE" sz="2800" dirty="0" smtClean="0"/>
              <a:t>Francis Galton (1869) </a:t>
            </a:r>
            <a:r>
              <a:rPr lang="en-IE" sz="2800" i="1" dirty="0" smtClean="0"/>
              <a:t>"Hereditary Genius: Its Laws and Consequences”</a:t>
            </a:r>
          </a:p>
          <a:p>
            <a:pPr lvl="1" eaLnBrk="1" hangingPunct="1">
              <a:lnSpc>
                <a:spcPct val="90000"/>
              </a:lnSpc>
            </a:pPr>
            <a:r>
              <a:rPr lang="en-IE" dirty="0" smtClean="0"/>
              <a:t>Gifted individuals tend to produce offspring who are also gifted</a:t>
            </a:r>
          </a:p>
          <a:p>
            <a:pPr lvl="1" eaLnBrk="1" hangingPunct="1">
              <a:lnSpc>
                <a:spcPct val="90000"/>
              </a:lnSpc>
            </a:pPr>
            <a:r>
              <a:rPr lang="en-IE" dirty="0" smtClean="0"/>
              <a:t>Assumption that intelligence must be a stable entity which is biologically determined</a:t>
            </a:r>
          </a:p>
          <a:p>
            <a:pPr eaLnBrk="1" hangingPunct="1">
              <a:lnSpc>
                <a:spcPct val="90000"/>
              </a:lnSpc>
            </a:pPr>
            <a:r>
              <a:rPr lang="en-IE" sz="2800" dirty="0" smtClean="0"/>
              <a:t>Galton wanted to speed up the process of natural selection</a:t>
            </a:r>
            <a:r>
              <a:rPr lang="en-IE" sz="2800" i="1" dirty="0" smtClean="0"/>
              <a:t>: "What Nature does blindly, slowly, and ruthlessly, man may do providently, quickly, and kindly”.</a:t>
            </a:r>
            <a:endParaRPr lang="en-IE" sz="2800" dirty="0" smtClean="0"/>
          </a:p>
          <a:p>
            <a:pPr eaLnBrk="1" hangingPunct="1">
              <a:lnSpc>
                <a:spcPct val="90000"/>
              </a:lnSpc>
            </a:pPr>
            <a:r>
              <a:rPr lang="en-IE" sz="2800" dirty="0" smtClean="0"/>
              <a:t>Eugenics movement: These arguments have been used to support apartheid policies, sterilization programs, Nazi extermination programmes, and other acts of withholding basic human rights from minority groups. </a:t>
            </a:r>
          </a:p>
          <a:p>
            <a:pPr eaLnBrk="1" hangingPunct="1"/>
            <a:r>
              <a:rPr lang="en-IE" sz="2800" dirty="0" smtClean="0"/>
              <a:t>Context: Galton’s writing emerged after the discoveries of the role of inheritance and natural selection by Mendel and Darwin. (Galton &amp; Darwin were cousins)</a:t>
            </a:r>
            <a:r>
              <a:rPr lang="en-IE" sz="1800" dirty="0" smtClean="0"/>
              <a:t/>
            </a:r>
            <a:br>
              <a:rPr lang="en-IE" sz="1800" dirty="0" smtClean="0"/>
            </a:br>
            <a:endParaRPr lang="en-IE" sz="1800" dirty="0" smtClean="0"/>
          </a:p>
          <a:p>
            <a:pPr eaLnBrk="1" hangingPunct="1">
              <a:lnSpc>
                <a:spcPct val="90000"/>
              </a:lnSpc>
            </a:pPr>
            <a:endParaRPr lang="en-IE" sz="1800" dirty="0" smtClean="0"/>
          </a:p>
          <a:p>
            <a:pPr eaLnBrk="1" hangingPunct="1">
              <a:lnSpc>
                <a:spcPct val="90000"/>
              </a:lnSpc>
              <a:buFont typeface="Wingdings 2" pitchFamily="18" charset="2"/>
              <a:buNone/>
            </a:pPr>
            <a:endParaRPr lang="en-IE" sz="3700" dirty="0" smtClean="0"/>
          </a:p>
          <a:p>
            <a:pPr eaLnBrk="1" hangingPunct="1">
              <a:lnSpc>
                <a:spcPct val="90000"/>
              </a:lnSpc>
              <a:buFont typeface="Wingdings" pitchFamily="2" charset="2"/>
              <a:buNone/>
            </a:pPr>
            <a:r>
              <a:rPr lang="en-IE" sz="3000" b="1" dirty="0" smtClean="0"/>
              <a:t/>
            </a:r>
            <a:br>
              <a:rPr lang="en-IE" sz="3000" b="1" dirty="0" smtClean="0"/>
            </a:br>
            <a:endParaRPr lang="en-IE" sz="3000" b="1" dirty="0" smtClean="0"/>
          </a:p>
          <a:p>
            <a:pPr eaLnBrk="1" hangingPunct="1">
              <a:lnSpc>
                <a:spcPct val="90000"/>
              </a:lnSpc>
            </a:pPr>
            <a:endParaRPr lang="en-IE" sz="3000" dirty="0" smtClean="0"/>
          </a:p>
        </p:txBody>
      </p:sp>
      <p:pic>
        <p:nvPicPr>
          <p:cNvPr id="21508" name="Picture 4" descr="C:\Users\cotoole\Pictures\galton.jpg"/>
          <p:cNvPicPr>
            <a:picLocks noChangeAspect="1" noChangeArrowheads="1"/>
          </p:cNvPicPr>
          <p:nvPr/>
        </p:nvPicPr>
        <p:blipFill>
          <a:blip r:embed="rId3" cstate="print"/>
          <a:srcRect/>
          <a:stretch>
            <a:fillRect/>
          </a:stretch>
        </p:blipFill>
        <p:spPr bwMode="auto">
          <a:xfrm>
            <a:off x="3707904" y="4797425"/>
            <a:ext cx="2087563" cy="2060575"/>
          </a:xfrm>
          <a:prstGeom prst="rect">
            <a:avLst/>
          </a:prstGeom>
          <a:noFill/>
          <a:ln w="9525">
            <a:noFill/>
            <a:miter lim="800000"/>
            <a:headEnd/>
            <a:tailEnd/>
          </a:ln>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500" fill="hold"/>
                                        <p:tgtEl>
                                          <p:spTgt spid="23554"/>
                                        </p:tgtEl>
                                        <p:attrNameLst>
                                          <p:attrName>ppt_w</p:attrName>
                                        </p:attrNameLst>
                                      </p:cBhvr>
                                      <p:tavLst>
                                        <p:tav tm="0">
                                          <p:val>
                                            <p:fltVal val="0"/>
                                          </p:val>
                                        </p:tav>
                                        <p:tav tm="100000">
                                          <p:val>
                                            <p:strVal val="#ppt_w"/>
                                          </p:val>
                                        </p:tav>
                                      </p:tavLst>
                                    </p:anim>
                                    <p:anim calcmode="lin" valueType="num">
                                      <p:cBhvr>
                                        <p:cTn id="8" dur="500" fill="hold"/>
                                        <p:tgtEl>
                                          <p:spTgt spid="2355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23555">
                                            <p:txEl>
                                              <p:pRg st="0" end="0"/>
                                            </p:txEl>
                                          </p:spTgt>
                                        </p:tgtEl>
                                        <p:attrNameLst>
                                          <p:attrName>style.visibility</p:attrName>
                                        </p:attrNameLst>
                                      </p:cBhvr>
                                      <p:to>
                                        <p:strVal val="visible"/>
                                      </p:to>
                                    </p:set>
                                    <p:anim calcmode="lin" valueType="num">
                                      <p:cBhvr>
                                        <p:cTn id="13" dur="1000" fill="hold"/>
                                        <p:tgtEl>
                                          <p:spTgt spid="23555">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23555">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23555">
                                            <p:txEl>
                                              <p:pRg st="0" end="0"/>
                                            </p:txEl>
                                          </p:spTgt>
                                        </p:tgtEl>
                                      </p:cBhvr>
                                    </p:animEffect>
                                  </p:childTnLst>
                                </p:cTn>
                              </p:par>
                              <p:par>
                                <p:cTn id="16" presetID="55" presetClass="entr" presetSubtype="0" fill="hold" nodeType="withEffect">
                                  <p:stCondLst>
                                    <p:cond delay="0"/>
                                  </p:stCondLst>
                                  <p:childTnLst>
                                    <p:set>
                                      <p:cBhvr>
                                        <p:cTn id="17" dur="1" fill="hold">
                                          <p:stCondLst>
                                            <p:cond delay="0"/>
                                          </p:stCondLst>
                                        </p:cTn>
                                        <p:tgtEl>
                                          <p:spTgt spid="21508"/>
                                        </p:tgtEl>
                                        <p:attrNameLst>
                                          <p:attrName>style.visibility</p:attrName>
                                        </p:attrNameLst>
                                      </p:cBhvr>
                                      <p:to>
                                        <p:strVal val="visible"/>
                                      </p:to>
                                    </p:set>
                                    <p:anim calcmode="lin" valueType="num">
                                      <p:cBhvr>
                                        <p:cTn id="18" dur="1000" fill="hold"/>
                                        <p:tgtEl>
                                          <p:spTgt spid="21508"/>
                                        </p:tgtEl>
                                        <p:attrNameLst>
                                          <p:attrName>ppt_w</p:attrName>
                                        </p:attrNameLst>
                                      </p:cBhvr>
                                      <p:tavLst>
                                        <p:tav tm="0">
                                          <p:val>
                                            <p:strVal val="#ppt_w*0.70"/>
                                          </p:val>
                                        </p:tav>
                                        <p:tav tm="100000">
                                          <p:val>
                                            <p:strVal val="#ppt_w"/>
                                          </p:val>
                                        </p:tav>
                                      </p:tavLst>
                                    </p:anim>
                                    <p:anim calcmode="lin" valueType="num">
                                      <p:cBhvr>
                                        <p:cTn id="19" dur="1000" fill="hold"/>
                                        <p:tgtEl>
                                          <p:spTgt spid="21508"/>
                                        </p:tgtEl>
                                        <p:attrNameLst>
                                          <p:attrName>ppt_h</p:attrName>
                                        </p:attrNameLst>
                                      </p:cBhvr>
                                      <p:tavLst>
                                        <p:tav tm="0">
                                          <p:val>
                                            <p:strVal val="#ppt_h"/>
                                          </p:val>
                                        </p:tav>
                                        <p:tav tm="100000">
                                          <p:val>
                                            <p:strVal val="#ppt_h"/>
                                          </p:val>
                                        </p:tav>
                                      </p:tavLst>
                                    </p:anim>
                                    <p:animEffect transition="in" filter="fade">
                                      <p:cBhvr>
                                        <p:cTn id="20" dur="1000"/>
                                        <p:tgtEl>
                                          <p:spTgt spid="21508"/>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23555">
                                            <p:txEl>
                                              <p:pRg st="1" end="1"/>
                                            </p:txEl>
                                          </p:spTgt>
                                        </p:tgtEl>
                                        <p:attrNameLst>
                                          <p:attrName>style.visibility</p:attrName>
                                        </p:attrNameLst>
                                      </p:cBhvr>
                                      <p:to>
                                        <p:strVal val="visible"/>
                                      </p:to>
                                    </p:set>
                                    <p:anim calcmode="lin" valueType="num">
                                      <p:cBhvr>
                                        <p:cTn id="23" dur="1000" fill="hold"/>
                                        <p:tgtEl>
                                          <p:spTgt spid="23555">
                                            <p:txEl>
                                              <p:pRg st="1" end="1"/>
                                            </p:txEl>
                                          </p:spTgt>
                                        </p:tgtEl>
                                        <p:attrNameLst>
                                          <p:attrName>ppt_w</p:attrName>
                                        </p:attrNameLst>
                                      </p:cBhvr>
                                      <p:tavLst>
                                        <p:tav tm="0">
                                          <p:val>
                                            <p:strVal val="#ppt_w*0.70"/>
                                          </p:val>
                                        </p:tav>
                                        <p:tav tm="100000">
                                          <p:val>
                                            <p:strVal val="#ppt_w"/>
                                          </p:val>
                                        </p:tav>
                                      </p:tavLst>
                                    </p:anim>
                                    <p:anim calcmode="lin" valueType="num">
                                      <p:cBhvr>
                                        <p:cTn id="24" dur="1000" fill="hold"/>
                                        <p:tgtEl>
                                          <p:spTgt spid="23555">
                                            <p:txEl>
                                              <p:pRg st="1" end="1"/>
                                            </p:txEl>
                                          </p:spTgt>
                                        </p:tgtEl>
                                        <p:attrNameLst>
                                          <p:attrName>ppt_h</p:attrName>
                                        </p:attrNameLst>
                                      </p:cBhvr>
                                      <p:tavLst>
                                        <p:tav tm="0">
                                          <p:val>
                                            <p:strVal val="#ppt_h"/>
                                          </p:val>
                                        </p:tav>
                                        <p:tav tm="100000">
                                          <p:val>
                                            <p:strVal val="#ppt_h"/>
                                          </p:val>
                                        </p:tav>
                                      </p:tavLst>
                                    </p:anim>
                                    <p:animEffect transition="in" filter="fade">
                                      <p:cBhvr>
                                        <p:cTn id="25" dur="1000"/>
                                        <p:tgtEl>
                                          <p:spTgt spid="23555">
                                            <p:txEl>
                                              <p:pRg st="1" end="1"/>
                                            </p:txEl>
                                          </p:spTgt>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23555">
                                            <p:txEl>
                                              <p:pRg st="2" end="2"/>
                                            </p:txEl>
                                          </p:spTgt>
                                        </p:tgtEl>
                                        <p:attrNameLst>
                                          <p:attrName>style.visibility</p:attrName>
                                        </p:attrNameLst>
                                      </p:cBhvr>
                                      <p:to>
                                        <p:strVal val="visible"/>
                                      </p:to>
                                    </p:set>
                                    <p:anim calcmode="lin" valueType="num">
                                      <p:cBhvr>
                                        <p:cTn id="28" dur="1000" fill="hold"/>
                                        <p:tgtEl>
                                          <p:spTgt spid="23555">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23555">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2355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3555">
                                            <p:txEl>
                                              <p:pRg st="3" end="3"/>
                                            </p:txEl>
                                          </p:spTgt>
                                        </p:tgtEl>
                                        <p:attrNameLst>
                                          <p:attrName>style.visibility</p:attrName>
                                        </p:attrNameLst>
                                      </p:cBhvr>
                                      <p:to>
                                        <p:strVal val="visible"/>
                                      </p:to>
                                    </p:set>
                                    <p:anim calcmode="lin" valueType="num">
                                      <p:cBhvr>
                                        <p:cTn id="35" dur="1000" fill="hold"/>
                                        <p:tgtEl>
                                          <p:spTgt spid="23555">
                                            <p:txEl>
                                              <p:pRg st="3" end="3"/>
                                            </p:txEl>
                                          </p:spTgt>
                                        </p:tgtEl>
                                        <p:attrNameLst>
                                          <p:attrName>ppt_w</p:attrName>
                                        </p:attrNameLst>
                                      </p:cBhvr>
                                      <p:tavLst>
                                        <p:tav tm="0">
                                          <p:val>
                                            <p:strVal val="#ppt_w*0.70"/>
                                          </p:val>
                                        </p:tav>
                                        <p:tav tm="100000">
                                          <p:val>
                                            <p:strVal val="#ppt_w"/>
                                          </p:val>
                                        </p:tav>
                                      </p:tavLst>
                                    </p:anim>
                                    <p:anim calcmode="lin" valueType="num">
                                      <p:cBhvr>
                                        <p:cTn id="36" dur="1000" fill="hold"/>
                                        <p:tgtEl>
                                          <p:spTgt spid="23555">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2355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3555">
                                            <p:txEl>
                                              <p:pRg st="4" end="4"/>
                                            </p:txEl>
                                          </p:spTgt>
                                        </p:tgtEl>
                                        <p:attrNameLst>
                                          <p:attrName>style.visibility</p:attrName>
                                        </p:attrNameLst>
                                      </p:cBhvr>
                                      <p:to>
                                        <p:strVal val="visible"/>
                                      </p:to>
                                    </p:set>
                                    <p:anim calcmode="lin" valueType="num">
                                      <p:cBhvr>
                                        <p:cTn id="42" dur="1000" fill="hold"/>
                                        <p:tgtEl>
                                          <p:spTgt spid="23555">
                                            <p:txEl>
                                              <p:pRg st="4" end="4"/>
                                            </p:txEl>
                                          </p:spTgt>
                                        </p:tgtEl>
                                        <p:attrNameLst>
                                          <p:attrName>ppt_w</p:attrName>
                                        </p:attrNameLst>
                                      </p:cBhvr>
                                      <p:tavLst>
                                        <p:tav tm="0">
                                          <p:val>
                                            <p:strVal val="#ppt_w*0.70"/>
                                          </p:val>
                                        </p:tav>
                                        <p:tav tm="100000">
                                          <p:val>
                                            <p:strVal val="#ppt_w"/>
                                          </p:val>
                                        </p:tav>
                                      </p:tavLst>
                                    </p:anim>
                                    <p:anim calcmode="lin" valueType="num">
                                      <p:cBhvr>
                                        <p:cTn id="43" dur="1000" fill="hold"/>
                                        <p:tgtEl>
                                          <p:spTgt spid="23555">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23555">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23555">
                                            <p:txEl>
                                              <p:pRg st="5" end="5"/>
                                            </p:txEl>
                                          </p:spTgt>
                                        </p:tgtEl>
                                        <p:attrNameLst>
                                          <p:attrName>style.visibility</p:attrName>
                                        </p:attrNameLst>
                                      </p:cBhvr>
                                      <p:to>
                                        <p:strVal val="visible"/>
                                      </p:to>
                                    </p:set>
                                    <p:anim calcmode="lin" valueType="num">
                                      <p:cBhvr>
                                        <p:cTn id="49" dur="1000" fill="hold"/>
                                        <p:tgtEl>
                                          <p:spTgt spid="23555">
                                            <p:txEl>
                                              <p:pRg st="5" end="5"/>
                                            </p:txEl>
                                          </p:spTgt>
                                        </p:tgtEl>
                                        <p:attrNameLst>
                                          <p:attrName>ppt_w</p:attrName>
                                        </p:attrNameLst>
                                      </p:cBhvr>
                                      <p:tavLst>
                                        <p:tav tm="0">
                                          <p:val>
                                            <p:strVal val="#ppt_w*0.70"/>
                                          </p:val>
                                        </p:tav>
                                        <p:tav tm="100000">
                                          <p:val>
                                            <p:strVal val="#ppt_w"/>
                                          </p:val>
                                        </p:tav>
                                      </p:tavLst>
                                    </p:anim>
                                    <p:anim calcmode="lin" valueType="num">
                                      <p:cBhvr>
                                        <p:cTn id="50" dur="1000" fill="hold"/>
                                        <p:tgtEl>
                                          <p:spTgt spid="23555">
                                            <p:txEl>
                                              <p:pRg st="5" end="5"/>
                                            </p:txEl>
                                          </p:spTgt>
                                        </p:tgtEl>
                                        <p:attrNameLst>
                                          <p:attrName>ppt_h</p:attrName>
                                        </p:attrNameLst>
                                      </p:cBhvr>
                                      <p:tavLst>
                                        <p:tav tm="0">
                                          <p:val>
                                            <p:strVal val="#ppt_h"/>
                                          </p:val>
                                        </p:tav>
                                        <p:tav tm="100000">
                                          <p:val>
                                            <p:strVal val="#ppt_h"/>
                                          </p:val>
                                        </p:tav>
                                      </p:tavLst>
                                    </p:anim>
                                    <p:animEffect transition="in" filter="fade">
                                      <p:cBhvr>
                                        <p:cTn id="51" dur="1000"/>
                                        <p:tgtEl>
                                          <p:spTgt spid="23555">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23555">
                                            <p:txEl>
                                              <p:pRg st="8" end="8"/>
                                            </p:txEl>
                                          </p:spTgt>
                                        </p:tgtEl>
                                        <p:attrNameLst>
                                          <p:attrName>style.visibility</p:attrName>
                                        </p:attrNameLst>
                                      </p:cBhvr>
                                      <p:to>
                                        <p:strVal val="visible"/>
                                      </p:to>
                                    </p:set>
                                    <p:anim calcmode="lin" valueType="num">
                                      <p:cBhvr>
                                        <p:cTn id="56" dur="1000" fill="hold"/>
                                        <p:tgtEl>
                                          <p:spTgt spid="23555">
                                            <p:txEl>
                                              <p:pRg st="8" end="8"/>
                                            </p:txEl>
                                          </p:spTgt>
                                        </p:tgtEl>
                                        <p:attrNameLst>
                                          <p:attrName>ppt_w</p:attrName>
                                        </p:attrNameLst>
                                      </p:cBhvr>
                                      <p:tavLst>
                                        <p:tav tm="0">
                                          <p:val>
                                            <p:strVal val="#ppt_w*0.70"/>
                                          </p:val>
                                        </p:tav>
                                        <p:tav tm="100000">
                                          <p:val>
                                            <p:strVal val="#ppt_w"/>
                                          </p:val>
                                        </p:tav>
                                      </p:tavLst>
                                    </p:anim>
                                    <p:anim calcmode="lin" valueType="num">
                                      <p:cBhvr>
                                        <p:cTn id="57" dur="1000" fill="hold"/>
                                        <p:tgtEl>
                                          <p:spTgt spid="23555">
                                            <p:txEl>
                                              <p:pRg st="8" end="8"/>
                                            </p:txEl>
                                          </p:spTgt>
                                        </p:tgtEl>
                                        <p:attrNameLst>
                                          <p:attrName>ppt_h</p:attrName>
                                        </p:attrNameLst>
                                      </p:cBhvr>
                                      <p:tavLst>
                                        <p:tav tm="0">
                                          <p:val>
                                            <p:strVal val="#ppt_h"/>
                                          </p:val>
                                        </p:tav>
                                        <p:tav tm="100000">
                                          <p:val>
                                            <p:strVal val="#ppt_h"/>
                                          </p:val>
                                        </p:tav>
                                      </p:tavLst>
                                    </p:anim>
                                    <p:animEffect transition="in" filter="fade">
                                      <p:cBhvr>
                                        <p:cTn id="58" dur="1000"/>
                                        <p:tgtEl>
                                          <p:spTgt spid="2355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1524000" y="908050"/>
            <a:ext cx="7010400" cy="5473700"/>
          </a:xfrm>
        </p:spPr>
        <p:txBody>
          <a:bodyPr/>
          <a:lstStyle/>
          <a:p>
            <a:pPr eaLnBrk="1" hangingPunct="1"/>
            <a:r>
              <a:rPr lang="en-IE" sz="2400" smtClean="0"/>
              <a:t>Cyril Burt: committed to the idea that intelligence was innate &amp;  static throughout a person’s lifetime. </a:t>
            </a:r>
          </a:p>
          <a:p>
            <a:pPr eaLnBrk="1" hangingPunct="1"/>
            <a:r>
              <a:rPr lang="en-IE" sz="2400" smtClean="0"/>
              <a:t>Posited that individuals could be assigned a place in society based on their ability.</a:t>
            </a:r>
          </a:p>
          <a:p>
            <a:pPr eaLnBrk="1" hangingPunct="1"/>
            <a:r>
              <a:rPr lang="en-IE" sz="2400" smtClean="0"/>
              <a:t>Intelligence tests could be used to provide children with education appropriate to their level of ability</a:t>
            </a:r>
          </a:p>
          <a:p>
            <a:pPr eaLnBrk="1" hangingPunct="1"/>
            <a:r>
              <a:rPr lang="en-IE" sz="2400" smtClean="0"/>
              <a:t>Far reaching effects on education system:</a:t>
            </a:r>
          </a:p>
          <a:p>
            <a:pPr lvl="1" eaLnBrk="1" hangingPunct="1"/>
            <a:r>
              <a:rPr lang="en-IE" sz="2000" smtClean="0"/>
              <a:t>Reorganisation of school classes based on ability</a:t>
            </a:r>
          </a:p>
          <a:p>
            <a:pPr lvl="1" eaLnBrk="1" hangingPunct="1"/>
            <a:r>
              <a:rPr lang="en-IE" sz="2000" smtClean="0"/>
              <a:t>Northern Ireland: 11 plus exams, to identify appropriate second-level school (grammar or public school)</a:t>
            </a:r>
          </a:p>
          <a:p>
            <a:pPr eaLnBrk="1" hangingPunct="1"/>
            <a:r>
              <a:rPr lang="en-IE" sz="2400" smtClean="0"/>
              <a:t>Burt’s research into the heritability of </a:t>
            </a:r>
          </a:p>
          <a:p>
            <a:pPr eaLnBrk="1" hangingPunct="1">
              <a:buFont typeface="Wingdings 2" pitchFamily="18" charset="2"/>
              <a:buNone/>
            </a:pPr>
            <a:r>
              <a:rPr lang="en-IE" sz="2400" smtClean="0"/>
              <a:t>   intelligence was fabricated!</a:t>
            </a:r>
          </a:p>
        </p:txBody>
      </p:sp>
      <p:pic>
        <p:nvPicPr>
          <p:cNvPr id="22531" name="Picture 3" descr="C:\Users\cotoole\Pictures\burt.bmp"/>
          <p:cNvPicPr>
            <a:picLocks noChangeAspect="1" noChangeArrowheads="1"/>
          </p:cNvPicPr>
          <p:nvPr/>
        </p:nvPicPr>
        <p:blipFill>
          <a:blip r:embed="rId3" cstate="print"/>
          <a:srcRect/>
          <a:stretch>
            <a:fillRect/>
          </a:stretch>
        </p:blipFill>
        <p:spPr bwMode="auto">
          <a:xfrm>
            <a:off x="7235825" y="4508500"/>
            <a:ext cx="2143125" cy="2143125"/>
          </a:xfrm>
          <a:prstGeom prst="rect">
            <a:avLst/>
          </a:prstGeom>
          <a:noFill/>
          <a:ln w="9525">
            <a:noFill/>
            <a:miter lim="800000"/>
            <a:headEnd/>
            <a:tailEnd/>
          </a:ln>
        </p:spPr>
      </p:pic>
      <p:pic>
        <p:nvPicPr>
          <p:cNvPr id="22532" name="Picture 4" descr="C:\Users\cotoole\Pictures\eleven plus.jpg"/>
          <p:cNvPicPr>
            <a:picLocks noChangeAspect="1" noChangeArrowheads="1"/>
          </p:cNvPicPr>
          <p:nvPr/>
        </p:nvPicPr>
        <p:blipFill>
          <a:blip r:embed="rId4" cstate="print"/>
          <a:srcRect/>
          <a:stretch>
            <a:fillRect/>
          </a:stretch>
        </p:blipFill>
        <p:spPr bwMode="auto">
          <a:xfrm>
            <a:off x="0" y="4437063"/>
            <a:ext cx="1835150" cy="2160587"/>
          </a:xfrm>
          <a:prstGeom prst="rect">
            <a:avLst/>
          </a:prstGeom>
          <a:noFill/>
          <a:ln w="9525">
            <a:noFill/>
            <a:miter lim="800000"/>
            <a:headEnd/>
            <a:tailEnd/>
          </a:ln>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 calcmode="lin" valueType="num">
                                      <p:cBhvr>
                                        <p:cTn id="7" dur="1000" fill="hold"/>
                                        <p:tgtEl>
                                          <p:spTgt spid="2253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253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253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2530">
                                            <p:txEl>
                                              <p:pRg st="1" end="1"/>
                                            </p:txEl>
                                          </p:spTgt>
                                        </p:tgtEl>
                                        <p:attrNameLst>
                                          <p:attrName>style.visibility</p:attrName>
                                        </p:attrNameLst>
                                      </p:cBhvr>
                                      <p:to>
                                        <p:strVal val="visible"/>
                                      </p:to>
                                    </p:set>
                                    <p:anim calcmode="lin" valueType="num">
                                      <p:cBhvr>
                                        <p:cTn id="14" dur="1000" fill="hold"/>
                                        <p:tgtEl>
                                          <p:spTgt spid="22530">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2530">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253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2530">
                                            <p:txEl>
                                              <p:pRg st="2" end="2"/>
                                            </p:txEl>
                                          </p:spTgt>
                                        </p:tgtEl>
                                        <p:attrNameLst>
                                          <p:attrName>style.visibility</p:attrName>
                                        </p:attrNameLst>
                                      </p:cBhvr>
                                      <p:to>
                                        <p:strVal val="visible"/>
                                      </p:to>
                                    </p:set>
                                    <p:anim calcmode="lin" valueType="num">
                                      <p:cBhvr>
                                        <p:cTn id="21" dur="1000" fill="hold"/>
                                        <p:tgtEl>
                                          <p:spTgt spid="22530">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2530">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253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2530">
                                            <p:txEl>
                                              <p:pRg st="3" end="3"/>
                                            </p:txEl>
                                          </p:spTgt>
                                        </p:tgtEl>
                                        <p:attrNameLst>
                                          <p:attrName>style.visibility</p:attrName>
                                        </p:attrNameLst>
                                      </p:cBhvr>
                                      <p:to>
                                        <p:strVal val="visible"/>
                                      </p:to>
                                    </p:set>
                                    <p:anim calcmode="lin" valueType="num">
                                      <p:cBhvr>
                                        <p:cTn id="28" dur="1000" fill="hold"/>
                                        <p:tgtEl>
                                          <p:spTgt spid="22530">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22530">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22530">
                                            <p:txEl>
                                              <p:pRg st="3" end="3"/>
                                            </p:txEl>
                                          </p:spTgt>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22530">
                                            <p:txEl>
                                              <p:pRg st="4" end="4"/>
                                            </p:txEl>
                                          </p:spTgt>
                                        </p:tgtEl>
                                        <p:attrNameLst>
                                          <p:attrName>style.visibility</p:attrName>
                                        </p:attrNameLst>
                                      </p:cBhvr>
                                      <p:to>
                                        <p:strVal val="visible"/>
                                      </p:to>
                                    </p:set>
                                    <p:anim calcmode="lin" valueType="num">
                                      <p:cBhvr>
                                        <p:cTn id="33" dur="1000" fill="hold"/>
                                        <p:tgtEl>
                                          <p:spTgt spid="22530">
                                            <p:txEl>
                                              <p:pRg st="4" end="4"/>
                                            </p:txEl>
                                          </p:spTgt>
                                        </p:tgtEl>
                                        <p:attrNameLst>
                                          <p:attrName>ppt_w</p:attrName>
                                        </p:attrNameLst>
                                      </p:cBhvr>
                                      <p:tavLst>
                                        <p:tav tm="0">
                                          <p:val>
                                            <p:strVal val="#ppt_w*0.70"/>
                                          </p:val>
                                        </p:tav>
                                        <p:tav tm="100000">
                                          <p:val>
                                            <p:strVal val="#ppt_w"/>
                                          </p:val>
                                        </p:tav>
                                      </p:tavLst>
                                    </p:anim>
                                    <p:anim calcmode="lin" valueType="num">
                                      <p:cBhvr>
                                        <p:cTn id="34" dur="1000" fill="hold"/>
                                        <p:tgtEl>
                                          <p:spTgt spid="22530">
                                            <p:txEl>
                                              <p:pRg st="4" end="4"/>
                                            </p:txEl>
                                          </p:spTgt>
                                        </p:tgtEl>
                                        <p:attrNameLst>
                                          <p:attrName>ppt_h</p:attrName>
                                        </p:attrNameLst>
                                      </p:cBhvr>
                                      <p:tavLst>
                                        <p:tav tm="0">
                                          <p:val>
                                            <p:strVal val="#ppt_h"/>
                                          </p:val>
                                        </p:tav>
                                        <p:tav tm="100000">
                                          <p:val>
                                            <p:strVal val="#ppt_h"/>
                                          </p:val>
                                        </p:tav>
                                      </p:tavLst>
                                    </p:anim>
                                    <p:animEffect transition="in" filter="fade">
                                      <p:cBhvr>
                                        <p:cTn id="35" dur="1000"/>
                                        <p:tgtEl>
                                          <p:spTgt spid="22530">
                                            <p:txEl>
                                              <p:pRg st="4" end="4"/>
                                            </p:txEl>
                                          </p:spTgt>
                                        </p:tgtEl>
                                      </p:cBhvr>
                                    </p:animEffect>
                                  </p:childTnLst>
                                </p:cTn>
                              </p:par>
                              <p:par>
                                <p:cTn id="36" presetID="55" presetClass="entr" presetSubtype="0" fill="hold" grpId="0" nodeType="withEffect">
                                  <p:stCondLst>
                                    <p:cond delay="0"/>
                                  </p:stCondLst>
                                  <p:childTnLst>
                                    <p:set>
                                      <p:cBhvr>
                                        <p:cTn id="37" dur="1" fill="hold">
                                          <p:stCondLst>
                                            <p:cond delay="0"/>
                                          </p:stCondLst>
                                        </p:cTn>
                                        <p:tgtEl>
                                          <p:spTgt spid="22530">
                                            <p:txEl>
                                              <p:pRg st="5" end="5"/>
                                            </p:txEl>
                                          </p:spTgt>
                                        </p:tgtEl>
                                        <p:attrNameLst>
                                          <p:attrName>style.visibility</p:attrName>
                                        </p:attrNameLst>
                                      </p:cBhvr>
                                      <p:to>
                                        <p:strVal val="visible"/>
                                      </p:to>
                                    </p:set>
                                    <p:anim calcmode="lin" valueType="num">
                                      <p:cBhvr>
                                        <p:cTn id="38" dur="1000" fill="hold"/>
                                        <p:tgtEl>
                                          <p:spTgt spid="22530">
                                            <p:txEl>
                                              <p:pRg st="5" end="5"/>
                                            </p:txEl>
                                          </p:spTgt>
                                        </p:tgtEl>
                                        <p:attrNameLst>
                                          <p:attrName>ppt_w</p:attrName>
                                        </p:attrNameLst>
                                      </p:cBhvr>
                                      <p:tavLst>
                                        <p:tav tm="0">
                                          <p:val>
                                            <p:strVal val="#ppt_w*0.70"/>
                                          </p:val>
                                        </p:tav>
                                        <p:tav tm="100000">
                                          <p:val>
                                            <p:strVal val="#ppt_w"/>
                                          </p:val>
                                        </p:tav>
                                      </p:tavLst>
                                    </p:anim>
                                    <p:anim calcmode="lin" valueType="num">
                                      <p:cBhvr>
                                        <p:cTn id="39" dur="1000" fill="hold"/>
                                        <p:tgtEl>
                                          <p:spTgt spid="22530">
                                            <p:txEl>
                                              <p:pRg st="5" end="5"/>
                                            </p:txEl>
                                          </p:spTgt>
                                        </p:tgtEl>
                                        <p:attrNameLst>
                                          <p:attrName>ppt_h</p:attrName>
                                        </p:attrNameLst>
                                      </p:cBhvr>
                                      <p:tavLst>
                                        <p:tav tm="0">
                                          <p:val>
                                            <p:strVal val="#ppt_h"/>
                                          </p:val>
                                        </p:tav>
                                        <p:tav tm="100000">
                                          <p:val>
                                            <p:strVal val="#ppt_h"/>
                                          </p:val>
                                        </p:tav>
                                      </p:tavLst>
                                    </p:anim>
                                    <p:animEffect transition="in" filter="fade">
                                      <p:cBhvr>
                                        <p:cTn id="40" dur="1000"/>
                                        <p:tgtEl>
                                          <p:spTgt spid="22530">
                                            <p:txEl>
                                              <p:pRg st="5" end="5"/>
                                            </p:txEl>
                                          </p:spTgt>
                                        </p:tgtEl>
                                      </p:cBhvr>
                                    </p:animEffect>
                                  </p:childTnLst>
                                </p:cTn>
                              </p:par>
                              <p:par>
                                <p:cTn id="41" presetID="55" presetClass="entr" presetSubtype="0" fill="hold" nodeType="withEffect">
                                  <p:stCondLst>
                                    <p:cond delay="0"/>
                                  </p:stCondLst>
                                  <p:childTnLst>
                                    <p:set>
                                      <p:cBhvr>
                                        <p:cTn id="42" dur="1" fill="hold">
                                          <p:stCondLst>
                                            <p:cond delay="0"/>
                                          </p:stCondLst>
                                        </p:cTn>
                                        <p:tgtEl>
                                          <p:spTgt spid="22532"/>
                                        </p:tgtEl>
                                        <p:attrNameLst>
                                          <p:attrName>style.visibility</p:attrName>
                                        </p:attrNameLst>
                                      </p:cBhvr>
                                      <p:to>
                                        <p:strVal val="visible"/>
                                      </p:to>
                                    </p:set>
                                    <p:anim calcmode="lin" valueType="num">
                                      <p:cBhvr>
                                        <p:cTn id="43" dur="1000" fill="hold"/>
                                        <p:tgtEl>
                                          <p:spTgt spid="22532"/>
                                        </p:tgtEl>
                                        <p:attrNameLst>
                                          <p:attrName>ppt_w</p:attrName>
                                        </p:attrNameLst>
                                      </p:cBhvr>
                                      <p:tavLst>
                                        <p:tav tm="0">
                                          <p:val>
                                            <p:strVal val="#ppt_w*0.70"/>
                                          </p:val>
                                        </p:tav>
                                        <p:tav tm="100000">
                                          <p:val>
                                            <p:strVal val="#ppt_w"/>
                                          </p:val>
                                        </p:tav>
                                      </p:tavLst>
                                    </p:anim>
                                    <p:anim calcmode="lin" valueType="num">
                                      <p:cBhvr>
                                        <p:cTn id="44" dur="1000" fill="hold"/>
                                        <p:tgtEl>
                                          <p:spTgt spid="22532"/>
                                        </p:tgtEl>
                                        <p:attrNameLst>
                                          <p:attrName>ppt_h</p:attrName>
                                        </p:attrNameLst>
                                      </p:cBhvr>
                                      <p:tavLst>
                                        <p:tav tm="0">
                                          <p:val>
                                            <p:strVal val="#ppt_h"/>
                                          </p:val>
                                        </p:tav>
                                        <p:tav tm="100000">
                                          <p:val>
                                            <p:strVal val="#ppt_h"/>
                                          </p:val>
                                        </p:tav>
                                      </p:tavLst>
                                    </p:anim>
                                    <p:animEffect transition="in" filter="fade">
                                      <p:cBhvr>
                                        <p:cTn id="45" dur="1000"/>
                                        <p:tgtEl>
                                          <p:spTgt spid="22532"/>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22530">
                                            <p:txEl>
                                              <p:pRg st="6" end="6"/>
                                            </p:txEl>
                                          </p:spTgt>
                                        </p:tgtEl>
                                        <p:attrNameLst>
                                          <p:attrName>style.visibility</p:attrName>
                                        </p:attrNameLst>
                                      </p:cBhvr>
                                      <p:to>
                                        <p:strVal val="visible"/>
                                      </p:to>
                                    </p:set>
                                    <p:anim calcmode="lin" valueType="num">
                                      <p:cBhvr>
                                        <p:cTn id="50" dur="1000" fill="hold"/>
                                        <p:tgtEl>
                                          <p:spTgt spid="22530">
                                            <p:txEl>
                                              <p:pRg st="6" end="6"/>
                                            </p:txEl>
                                          </p:spTgt>
                                        </p:tgtEl>
                                        <p:attrNameLst>
                                          <p:attrName>ppt_w</p:attrName>
                                        </p:attrNameLst>
                                      </p:cBhvr>
                                      <p:tavLst>
                                        <p:tav tm="0">
                                          <p:val>
                                            <p:strVal val="#ppt_w*0.70"/>
                                          </p:val>
                                        </p:tav>
                                        <p:tav tm="100000">
                                          <p:val>
                                            <p:strVal val="#ppt_w"/>
                                          </p:val>
                                        </p:tav>
                                      </p:tavLst>
                                    </p:anim>
                                    <p:anim calcmode="lin" valueType="num">
                                      <p:cBhvr>
                                        <p:cTn id="51" dur="1000" fill="hold"/>
                                        <p:tgtEl>
                                          <p:spTgt spid="22530">
                                            <p:txEl>
                                              <p:pRg st="6" end="6"/>
                                            </p:txEl>
                                          </p:spTgt>
                                        </p:tgtEl>
                                        <p:attrNameLst>
                                          <p:attrName>ppt_h</p:attrName>
                                        </p:attrNameLst>
                                      </p:cBhvr>
                                      <p:tavLst>
                                        <p:tav tm="0">
                                          <p:val>
                                            <p:strVal val="#ppt_h"/>
                                          </p:val>
                                        </p:tav>
                                        <p:tav tm="100000">
                                          <p:val>
                                            <p:strVal val="#ppt_h"/>
                                          </p:val>
                                        </p:tav>
                                      </p:tavLst>
                                    </p:anim>
                                    <p:animEffect transition="in" filter="fade">
                                      <p:cBhvr>
                                        <p:cTn id="52" dur="1000"/>
                                        <p:tgtEl>
                                          <p:spTgt spid="22530">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22530">
                                            <p:txEl>
                                              <p:pRg st="7" end="7"/>
                                            </p:txEl>
                                          </p:spTgt>
                                        </p:tgtEl>
                                        <p:attrNameLst>
                                          <p:attrName>style.visibility</p:attrName>
                                        </p:attrNameLst>
                                      </p:cBhvr>
                                      <p:to>
                                        <p:strVal val="visible"/>
                                      </p:to>
                                    </p:set>
                                    <p:anim calcmode="lin" valueType="num">
                                      <p:cBhvr>
                                        <p:cTn id="57" dur="1000" fill="hold"/>
                                        <p:tgtEl>
                                          <p:spTgt spid="22530">
                                            <p:txEl>
                                              <p:pRg st="7" end="7"/>
                                            </p:txEl>
                                          </p:spTgt>
                                        </p:tgtEl>
                                        <p:attrNameLst>
                                          <p:attrName>ppt_w</p:attrName>
                                        </p:attrNameLst>
                                      </p:cBhvr>
                                      <p:tavLst>
                                        <p:tav tm="0">
                                          <p:val>
                                            <p:strVal val="#ppt_w*0.70"/>
                                          </p:val>
                                        </p:tav>
                                        <p:tav tm="100000">
                                          <p:val>
                                            <p:strVal val="#ppt_w"/>
                                          </p:val>
                                        </p:tav>
                                      </p:tavLst>
                                    </p:anim>
                                    <p:anim calcmode="lin" valueType="num">
                                      <p:cBhvr>
                                        <p:cTn id="58" dur="1000" fill="hold"/>
                                        <p:tgtEl>
                                          <p:spTgt spid="22530">
                                            <p:txEl>
                                              <p:pRg st="7" end="7"/>
                                            </p:txEl>
                                          </p:spTgt>
                                        </p:tgtEl>
                                        <p:attrNameLst>
                                          <p:attrName>ppt_h</p:attrName>
                                        </p:attrNameLst>
                                      </p:cBhvr>
                                      <p:tavLst>
                                        <p:tav tm="0">
                                          <p:val>
                                            <p:strVal val="#ppt_h"/>
                                          </p:val>
                                        </p:tav>
                                        <p:tav tm="100000">
                                          <p:val>
                                            <p:strVal val="#ppt_h"/>
                                          </p:val>
                                        </p:tav>
                                      </p:tavLst>
                                    </p:anim>
                                    <p:animEffect transition="in" filter="fade">
                                      <p:cBhvr>
                                        <p:cTn id="59" dur="1000"/>
                                        <p:tgtEl>
                                          <p:spTgt spid="22530">
                                            <p:txEl>
                                              <p:pRg st="7" end="7"/>
                                            </p:txEl>
                                          </p:spTgt>
                                        </p:tgtEl>
                                      </p:cBhvr>
                                    </p:animEffect>
                                  </p:childTnLst>
                                </p:cTn>
                              </p:par>
                              <p:par>
                                <p:cTn id="60" presetID="55" presetClass="entr" presetSubtype="0" fill="hold" nodeType="withEffect">
                                  <p:stCondLst>
                                    <p:cond delay="0"/>
                                  </p:stCondLst>
                                  <p:childTnLst>
                                    <p:set>
                                      <p:cBhvr>
                                        <p:cTn id="61" dur="1" fill="hold">
                                          <p:stCondLst>
                                            <p:cond delay="0"/>
                                          </p:stCondLst>
                                        </p:cTn>
                                        <p:tgtEl>
                                          <p:spTgt spid="22531"/>
                                        </p:tgtEl>
                                        <p:attrNameLst>
                                          <p:attrName>style.visibility</p:attrName>
                                        </p:attrNameLst>
                                      </p:cBhvr>
                                      <p:to>
                                        <p:strVal val="visible"/>
                                      </p:to>
                                    </p:set>
                                    <p:anim calcmode="lin" valueType="num">
                                      <p:cBhvr>
                                        <p:cTn id="62" dur="1000" fill="hold"/>
                                        <p:tgtEl>
                                          <p:spTgt spid="22531"/>
                                        </p:tgtEl>
                                        <p:attrNameLst>
                                          <p:attrName>ppt_w</p:attrName>
                                        </p:attrNameLst>
                                      </p:cBhvr>
                                      <p:tavLst>
                                        <p:tav tm="0">
                                          <p:val>
                                            <p:strVal val="#ppt_w*0.70"/>
                                          </p:val>
                                        </p:tav>
                                        <p:tav tm="100000">
                                          <p:val>
                                            <p:strVal val="#ppt_w"/>
                                          </p:val>
                                        </p:tav>
                                      </p:tavLst>
                                    </p:anim>
                                    <p:anim calcmode="lin" valueType="num">
                                      <p:cBhvr>
                                        <p:cTn id="63" dur="1000" fill="hold"/>
                                        <p:tgtEl>
                                          <p:spTgt spid="22531"/>
                                        </p:tgtEl>
                                        <p:attrNameLst>
                                          <p:attrName>ppt_h</p:attrName>
                                        </p:attrNameLst>
                                      </p:cBhvr>
                                      <p:tavLst>
                                        <p:tav tm="0">
                                          <p:val>
                                            <p:strVal val="#ppt_h"/>
                                          </p:val>
                                        </p:tav>
                                        <p:tav tm="100000">
                                          <p:val>
                                            <p:strVal val="#ppt_h"/>
                                          </p:val>
                                        </p:tav>
                                      </p:tavLst>
                                    </p:anim>
                                    <p:animEffect transition="in" filter="fade">
                                      <p:cBhvr>
                                        <p:cTn id="64" dur="10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fontAlgn="auto" hangingPunct="1">
              <a:spcAft>
                <a:spcPts val="0"/>
              </a:spcAft>
              <a:defRPr/>
            </a:pPr>
            <a:r>
              <a:rPr lang="en-IE" dirty="0" smtClean="0">
                <a:solidFill>
                  <a:schemeClr val="tx2">
                    <a:satMod val="130000"/>
                  </a:schemeClr>
                </a:solidFill>
              </a:rPr>
              <a:t>More recent evidence</a:t>
            </a:r>
          </a:p>
        </p:txBody>
      </p:sp>
      <p:sp>
        <p:nvSpPr>
          <p:cNvPr id="23555" name="Content Placeholder 2"/>
          <p:cNvSpPr>
            <a:spLocks noGrp="1"/>
          </p:cNvSpPr>
          <p:nvPr>
            <p:ph idx="1"/>
          </p:nvPr>
        </p:nvSpPr>
        <p:spPr/>
        <p:txBody>
          <a:bodyPr/>
          <a:lstStyle/>
          <a:p>
            <a:pPr eaLnBrk="1" hangingPunct="1"/>
            <a:r>
              <a:rPr lang="en-IE" smtClean="0"/>
              <a:t>IQ scores are often stable across time</a:t>
            </a:r>
          </a:p>
          <a:p>
            <a:pPr lvl="1" eaLnBrk="1" hangingPunct="1"/>
            <a:r>
              <a:rPr lang="en-IE" smtClean="0"/>
              <a:t>i.e., if two tests are taken a few months / years apart the results are likely to be quite similar particularly for older children and adolescents.</a:t>
            </a:r>
          </a:p>
          <a:p>
            <a:pPr eaLnBrk="1" hangingPunct="1"/>
            <a:r>
              <a:rPr lang="en-IE" smtClean="0"/>
              <a:t>Test-retest correlations typically range from .70 - .85 </a:t>
            </a:r>
          </a:p>
          <a:p>
            <a:pPr eaLnBrk="1" hangingPunct="1"/>
            <a:endParaRPr lang="en-IE" smtClean="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500" fill="hold"/>
                                        <p:tgtEl>
                                          <p:spTgt spid="25602"/>
                                        </p:tgtEl>
                                        <p:attrNameLst>
                                          <p:attrName>ppt_w</p:attrName>
                                        </p:attrNameLst>
                                      </p:cBhvr>
                                      <p:tavLst>
                                        <p:tav tm="0">
                                          <p:val>
                                            <p:fltVal val="0"/>
                                          </p:val>
                                        </p:tav>
                                        <p:tav tm="100000">
                                          <p:val>
                                            <p:strVal val="#ppt_w"/>
                                          </p:val>
                                        </p:tav>
                                      </p:tavLst>
                                    </p:anim>
                                    <p:anim calcmode="lin" valueType="num">
                                      <p:cBhvr>
                                        <p:cTn id="8" dur="500" fill="hold"/>
                                        <p:tgtEl>
                                          <p:spTgt spid="2560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23555">
                                            <p:txEl>
                                              <p:pRg st="0" end="0"/>
                                            </p:txEl>
                                          </p:spTgt>
                                        </p:tgtEl>
                                        <p:attrNameLst>
                                          <p:attrName>style.visibility</p:attrName>
                                        </p:attrNameLst>
                                      </p:cBhvr>
                                      <p:to>
                                        <p:strVal val="visible"/>
                                      </p:to>
                                    </p:set>
                                    <p:anim calcmode="lin" valueType="num">
                                      <p:cBhvr>
                                        <p:cTn id="13" dur="1000" fill="hold"/>
                                        <p:tgtEl>
                                          <p:spTgt spid="23555">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23555">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23555">
                                            <p:txEl>
                                              <p:pRg st="0" end="0"/>
                                            </p:txEl>
                                          </p:spTgt>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23555">
                                            <p:txEl>
                                              <p:pRg st="1" end="1"/>
                                            </p:txEl>
                                          </p:spTgt>
                                        </p:tgtEl>
                                        <p:attrNameLst>
                                          <p:attrName>style.visibility</p:attrName>
                                        </p:attrNameLst>
                                      </p:cBhvr>
                                      <p:to>
                                        <p:strVal val="visible"/>
                                      </p:to>
                                    </p:set>
                                    <p:anim calcmode="lin" valueType="num">
                                      <p:cBhvr>
                                        <p:cTn id="18" dur="1000" fill="hold"/>
                                        <p:tgtEl>
                                          <p:spTgt spid="23555">
                                            <p:txEl>
                                              <p:pRg st="1" end="1"/>
                                            </p:txEl>
                                          </p:spTgt>
                                        </p:tgtEl>
                                        <p:attrNameLst>
                                          <p:attrName>ppt_w</p:attrName>
                                        </p:attrNameLst>
                                      </p:cBhvr>
                                      <p:tavLst>
                                        <p:tav tm="0">
                                          <p:val>
                                            <p:strVal val="#ppt_w*0.70"/>
                                          </p:val>
                                        </p:tav>
                                        <p:tav tm="100000">
                                          <p:val>
                                            <p:strVal val="#ppt_w"/>
                                          </p:val>
                                        </p:tav>
                                      </p:tavLst>
                                    </p:anim>
                                    <p:anim calcmode="lin" valueType="num">
                                      <p:cBhvr>
                                        <p:cTn id="19" dur="1000" fill="hold"/>
                                        <p:tgtEl>
                                          <p:spTgt spid="23555">
                                            <p:txEl>
                                              <p:pRg st="1" end="1"/>
                                            </p:txEl>
                                          </p:spTgt>
                                        </p:tgtEl>
                                        <p:attrNameLst>
                                          <p:attrName>ppt_h</p:attrName>
                                        </p:attrNameLst>
                                      </p:cBhvr>
                                      <p:tavLst>
                                        <p:tav tm="0">
                                          <p:val>
                                            <p:strVal val="#ppt_h"/>
                                          </p:val>
                                        </p:tav>
                                        <p:tav tm="100000">
                                          <p:val>
                                            <p:strVal val="#ppt_h"/>
                                          </p:val>
                                        </p:tav>
                                      </p:tavLst>
                                    </p:anim>
                                    <p:animEffect transition="in" filter="fade">
                                      <p:cBhvr>
                                        <p:cTn id="20" dur="1000"/>
                                        <p:tgtEl>
                                          <p:spTgt spid="2355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 calcmode="lin" valueType="num">
                                      <p:cBhvr>
                                        <p:cTn id="25" dur="1000" fill="hold"/>
                                        <p:tgtEl>
                                          <p:spTgt spid="23555">
                                            <p:txEl>
                                              <p:pRg st="2" end="2"/>
                                            </p:txEl>
                                          </p:spTgt>
                                        </p:tgtEl>
                                        <p:attrNameLst>
                                          <p:attrName>ppt_w</p:attrName>
                                        </p:attrNameLst>
                                      </p:cBhvr>
                                      <p:tavLst>
                                        <p:tav tm="0">
                                          <p:val>
                                            <p:strVal val="#ppt_w*0.70"/>
                                          </p:val>
                                        </p:tav>
                                        <p:tav tm="100000">
                                          <p:val>
                                            <p:strVal val="#ppt_w"/>
                                          </p:val>
                                        </p:tav>
                                      </p:tavLst>
                                    </p:anim>
                                    <p:anim calcmode="lin" valueType="num">
                                      <p:cBhvr>
                                        <p:cTn id="26" dur="1000" fill="hold"/>
                                        <p:tgtEl>
                                          <p:spTgt spid="23555">
                                            <p:txEl>
                                              <p:pRg st="2" end="2"/>
                                            </p:txEl>
                                          </p:spTgt>
                                        </p:tgtEl>
                                        <p:attrNameLst>
                                          <p:attrName>ppt_h</p:attrName>
                                        </p:attrNameLst>
                                      </p:cBhvr>
                                      <p:tavLst>
                                        <p:tav tm="0">
                                          <p:val>
                                            <p:strVal val="#ppt_h"/>
                                          </p:val>
                                        </p:tav>
                                        <p:tav tm="100000">
                                          <p:val>
                                            <p:strVal val="#ppt_h"/>
                                          </p:val>
                                        </p:tav>
                                      </p:tavLst>
                                    </p:anim>
                                    <p:animEffect transition="in" filter="fade">
                                      <p:cBhvr>
                                        <p:cTn id="27" dur="1000"/>
                                        <p:tgtEl>
                                          <p:spTgt spid="23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355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1435100" y="908050"/>
            <a:ext cx="7499350" cy="5340350"/>
          </a:xfrm>
        </p:spPr>
        <p:txBody>
          <a:bodyPr>
            <a:normAutofit lnSpcReduction="10000"/>
          </a:bodyPr>
          <a:lstStyle/>
          <a:p>
            <a:pPr marL="365760" indent="-283464" eaLnBrk="1" fontAlgn="auto" hangingPunct="1">
              <a:spcAft>
                <a:spcPts val="0"/>
              </a:spcAft>
              <a:buFont typeface="Wingdings 2"/>
              <a:buChar char=""/>
              <a:defRPr/>
            </a:pPr>
            <a:r>
              <a:rPr lang="en-IE" sz="2400" dirty="0" smtClean="0"/>
              <a:t>However, many children show significant fluctuations in test results</a:t>
            </a:r>
          </a:p>
          <a:p>
            <a:pPr marL="640080" lvl="1" indent="-237744" eaLnBrk="1" fontAlgn="auto" hangingPunct="1">
              <a:spcAft>
                <a:spcPts val="0"/>
              </a:spcAft>
              <a:buFont typeface="Verdana"/>
              <a:buChar char="◦"/>
              <a:defRPr/>
            </a:pPr>
            <a:r>
              <a:rPr lang="en-IE" sz="2000" dirty="0" smtClean="0"/>
              <a:t>New Zealand longitudinal study: (</a:t>
            </a:r>
            <a:r>
              <a:rPr lang="en-IE" sz="2000" dirty="0" err="1" smtClean="0"/>
              <a:t>Caspi</a:t>
            </a:r>
            <a:r>
              <a:rPr lang="en-IE" sz="2000" dirty="0" smtClean="0"/>
              <a:t> et al. 1996, Intellectual performance: Continuity and change)</a:t>
            </a:r>
          </a:p>
          <a:p>
            <a:pPr marL="640080" lvl="1" indent="-237744" eaLnBrk="1" fontAlgn="auto" hangingPunct="1">
              <a:spcAft>
                <a:spcPts val="0"/>
              </a:spcAft>
              <a:buFont typeface="Verdana"/>
              <a:buChar char="◦"/>
              <a:defRPr/>
            </a:pPr>
            <a:r>
              <a:rPr lang="en-IE" sz="2200" dirty="0" smtClean="0"/>
              <a:t>Around 1000 children re-assessed every 2 years from age 7</a:t>
            </a:r>
          </a:p>
          <a:p>
            <a:pPr marL="640080" lvl="1" indent="-237744" eaLnBrk="1" fontAlgn="auto" hangingPunct="1">
              <a:spcAft>
                <a:spcPts val="0"/>
              </a:spcAft>
              <a:buFont typeface="Verdana"/>
              <a:buChar char="◦"/>
              <a:defRPr/>
            </a:pPr>
            <a:r>
              <a:rPr lang="en-IE" sz="2200" dirty="0" smtClean="0"/>
              <a:t>10% showed major change: difference of 15 points</a:t>
            </a:r>
          </a:p>
          <a:p>
            <a:pPr marL="640080" lvl="1" indent="-237744" eaLnBrk="1" fontAlgn="auto" hangingPunct="1">
              <a:spcAft>
                <a:spcPts val="0"/>
              </a:spcAft>
              <a:buFont typeface="Verdana"/>
              <a:buChar char="◦"/>
              <a:defRPr/>
            </a:pPr>
            <a:r>
              <a:rPr lang="en-IE" sz="2200" dirty="0" smtClean="0"/>
              <a:t>13% showed major change across long periods: cumulative shift of 50 points in 6 years</a:t>
            </a:r>
          </a:p>
          <a:p>
            <a:pPr marL="640080" lvl="1" indent="-237744" eaLnBrk="1" fontAlgn="auto" hangingPunct="1">
              <a:spcAft>
                <a:spcPts val="0"/>
              </a:spcAft>
              <a:buFont typeface="Verdana"/>
              <a:buChar char="◦"/>
              <a:defRPr/>
            </a:pPr>
            <a:endParaRPr lang="en-IE" sz="2200" dirty="0" smtClean="0"/>
          </a:p>
          <a:p>
            <a:pPr marL="365760" indent="-283464" eaLnBrk="1" fontAlgn="auto" hangingPunct="1">
              <a:spcAft>
                <a:spcPts val="0"/>
              </a:spcAft>
              <a:buFont typeface="Wingdings 2"/>
              <a:buChar char=""/>
              <a:defRPr/>
            </a:pPr>
            <a:r>
              <a:rPr lang="en-IE" sz="2600" dirty="0" smtClean="0"/>
              <a:t>Half of children will show little or no fluctuation, other half will show at least a small change, with around 15% showing a rather substantial shift (Sattler, 2008)</a:t>
            </a: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p:cTn id="7" dur="1000" fill="hold"/>
                                        <p:tgtEl>
                                          <p:spTgt spid="2662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662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6627">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calcmode="lin" valueType="num">
                                      <p:cBhvr>
                                        <p:cTn id="12" dur="1000" fill="hold"/>
                                        <p:tgtEl>
                                          <p:spTgt spid="26627">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6627">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6627">
                                            <p:txEl>
                                              <p:pRg st="1" end="1"/>
                                            </p:tx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 calcmode="lin" valueType="num">
                                      <p:cBhvr>
                                        <p:cTn id="17" dur="1000" fill="hold"/>
                                        <p:tgtEl>
                                          <p:spTgt spid="26627">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6627">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6627">
                                            <p:txEl>
                                              <p:pRg st="2" end="2"/>
                                            </p:txEl>
                                          </p:spTgt>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6627">
                                            <p:txEl>
                                              <p:pRg st="3" end="3"/>
                                            </p:txEl>
                                          </p:spTgt>
                                        </p:tgtEl>
                                        <p:attrNameLst>
                                          <p:attrName>style.visibility</p:attrName>
                                        </p:attrNameLst>
                                      </p:cBhvr>
                                      <p:to>
                                        <p:strVal val="visible"/>
                                      </p:to>
                                    </p:set>
                                    <p:anim calcmode="lin" valueType="num">
                                      <p:cBhvr>
                                        <p:cTn id="22" dur="1000" fill="hold"/>
                                        <p:tgtEl>
                                          <p:spTgt spid="26627">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26627">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26627">
                                            <p:txEl>
                                              <p:pRg st="3" end="3"/>
                                            </p:txEl>
                                          </p:spTgt>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anim calcmode="lin" valueType="num">
                                      <p:cBhvr>
                                        <p:cTn id="27" dur="1000" fill="hold"/>
                                        <p:tgtEl>
                                          <p:spTgt spid="26627">
                                            <p:txEl>
                                              <p:pRg st="4" end="4"/>
                                            </p:txEl>
                                          </p:spTgt>
                                        </p:tgtEl>
                                        <p:attrNameLst>
                                          <p:attrName>ppt_w</p:attrName>
                                        </p:attrNameLst>
                                      </p:cBhvr>
                                      <p:tavLst>
                                        <p:tav tm="0">
                                          <p:val>
                                            <p:strVal val="#ppt_w*0.70"/>
                                          </p:val>
                                        </p:tav>
                                        <p:tav tm="100000">
                                          <p:val>
                                            <p:strVal val="#ppt_w"/>
                                          </p:val>
                                        </p:tav>
                                      </p:tavLst>
                                    </p:anim>
                                    <p:anim calcmode="lin" valueType="num">
                                      <p:cBhvr>
                                        <p:cTn id="28" dur="1000" fill="hold"/>
                                        <p:tgtEl>
                                          <p:spTgt spid="26627">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26627">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26627">
                                            <p:txEl>
                                              <p:pRg st="6" end="6"/>
                                            </p:txEl>
                                          </p:spTgt>
                                        </p:tgtEl>
                                        <p:attrNameLst>
                                          <p:attrName>style.visibility</p:attrName>
                                        </p:attrNameLst>
                                      </p:cBhvr>
                                      <p:to>
                                        <p:strVal val="visible"/>
                                      </p:to>
                                    </p:set>
                                    <p:anim calcmode="lin" valueType="num">
                                      <p:cBhvr>
                                        <p:cTn id="34" dur="1000" fill="hold"/>
                                        <p:tgtEl>
                                          <p:spTgt spid="26627">
                                            <p:txEl>
                                              <p:pRg st="6" end="6"/>
                                            </p:txEl>
                                          </p:spTgt>
                                        </p:tgtEl>
                                        <p:attrNameLst>
                                          <p:attrName>ppt_w</p:attrName>
                                        </p:attrNameLst>
                                      </p:cBhvr>
                                      <p:tavLst>
                                        <p:tav tm="0">
                                          <p:val>
                                            <p:strVal val="#ppt_w*0.70"/>
                                          </p:val>
                                        </p:tav>
                                        <p:tav tm="100000">
                                          <p:val>
                                            <p:strVal val="#ppt_w"/>
                                          </p:val>
                                        </p:tav>
                                      </p:tavLst>
                                    </p:anim>
                                    <p:anim calcmode="lin" valueType="num">
                                      <p:cBhvr>
                                        <p:cTn id="35" dur="1000" fill="hold"/>
                                        <p:tgtEl>
                                          <p:spTgt spid="26627">
                                            <p:txEl>
                                              <p:pRg st="6" end="6"/>
                                            </p:txEl>
                                          </p:spTgt>
                                        </p:tgtEl>
                                        <p:attrNameLst>
                                          <p:attrName>ppt_h</p:attrName>
                                        </p:attrNameLst>
                                      </p:cBhvr>
                                      <p:tavLst>
                                        <p:tav tm="0">
                                          <p:val>
                                            <p:strVal val="#ppt_h"/>
                                          </p:val>
                                        </p:tav>
                                        <p:tav tm="100000">
                                          <p:val>
                                            <p:strVal val="#ppt_h"/>
                                          </p:val>
                                        </p:tav>
                                      </p:tavLst>
                                    </p:anim>
                                    <p:animEffect transition="in" filter="fade">
                                      <p:cBhvr>
                                        <p:cTn id="36" dur="1000"/>
                                        <p:tgtEl>
                                          <p:spTgt spid="266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normAutofit fontScale="90000"/>
          </a:bodyPr>
          <a:lstStyle/>
          <a:p>
            <a:pPr eaLnBrk="1" fontAlgn="auto" hangingPunct="1">
              <a:spcAft>
                <a:spcPts val="0"/>
              </a:spcAft>
              <a:defRPr/>
            </a:pPr>
            <a:r>
              <a:rPr lang="en-IE" dirty="0" smtClean="0">
                <a:solidFill>
                  <a:schemeClr val="tx2">
                    <a:satMod val="130000"/>
                  </a:schemeClr>
                </a:solidFill>
              </a:rPr>
              <a:t>Some factors that that are linked to increases in IQ</a:t>
            </a:r>
          </a:p>
        </p:txBody>
      </p:sp>
      <p:sp>
        <p:nvSpPr>
          <p:cNvPr id="25603" name="Content Placeholder 2"/>
          <p:cNvSpPr>
            <a:spLocks noGrp="1"/>
          </p:cNvSpPr>
          <p:nvPr>
            <p:ph idx="1"/>
          </p:nvPr>
        </p:nvSpPr>
        <p:spPr/>
        <p:txBody>
          <a:bodyPr/>
          <a:lstStyle/>
          <a:p>
            <a:pPr eaLnBrk="1" hangingPunct="1"/>
            <a:r>
              <a:rPr lang="en-IE" sz="2400" dirty="0" smtClean="0"/>
              <a:t>Quality parent-child interactions:</a:t>
            </a:r>
          </a:p>
          <a:p>
            <a:pPr lvl="1" eaLnBrk="1" hangingPunct="1"/>
            <a:r>
              <a:rPr lang="en-IE" sz="2000" dirty="0" smtClean="0"/>
              <a:t>Emotionally responsive</a:t>
            </a:r>
          </a:p>
          <a:p>
            <a:pPr lvl="1" eaLnBrk="1" hangingPunct="1"/>
            <a:r>
              <a:rPr lang="en-IE" sz="2000" dirty="0" smtClean="0"/>
              <a:t>Language-rich</a:t>
            </a:r>
          </a:p>
          <a:p>
            <a:pPr lvl="1" eaLnBrk="1" hangingPunct="1"/>
            <a:r>
              <a:rPr lang="en-IE" sz="2000" dirty="0" smtClean="0"/>
              <a:t>Complex, stimulating environment</a:t>
            </a:r>
          </a:p>
          <a:p>
            <a:pPr lvl="1" eaLnBrk="1" hangingPunct="1"/>
            <a:r>
              <a:rPr lang="en-IE" sz="2000" dirty="0" smtClean="0"/>
              <a:t>High expectations</a:t>
            </a:r>
          </a:p>
          <a:p>
            <a:pPr lvl="1" eaLnBrk="1" hangingPunct="1"/>
            <a:r>
              <a:rPr lang="en-IE" sz="2000" dirty="0" smtClean="0"/>
              <a:t>Operate in children's ZPD</a:t>
            </a:r>
          </a:p>
          <a:p>
            <a:pPr lvl="1" eaLnBrk="1" hangingPunct="1"/>
            <a:endParaRPr lang="en-IE" sz="2000" dirty="0" smtClean="0"/>
          </a:p>
          <a:p>
            <a:pPr eaLnBrk="1" hangingPunct="1"/>
            <a:r>
              <a:rPr lang="en-IE" sz="2400" dirty="0" smtClean="0"/>
              <a:t>Early intervention e.g. , Head Start, Carolina Abecedarian Project, Milwaukee Project</a:t>
            </a:r>
          </a:p>
          <a:p>
            <a:pPr eaLnBrk="1" hangingPunct="1"/>
            <a:endParaRPr lang="en-IE" sz="2400" dirty="0" smtClean="0"/>
          </a:p>
          <a:p>
            <a:pPr eaLnBrk="1" hangingPunct="1"/>
            <a:endParaRPr lang="en-IE" sz="2400" dirty="0" smtClean="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p:cTn id="7" dur="1000" fill="hold"/>
                                        <p:tgtEl>
                                          <p:spTgt spid="2560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560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5603">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 calcmode="lin" valueType="num">
                                      <p:cBhvr>
                                        <p:cTn id="12" dur="1000" fill="hold"/>
                                        <p:tgtEl>
                                          <p:spTgt spid="2560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560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5603">
                                            <p:txEl>
                                              <p:pRg st="1" end="1"/>
                                            </p:tx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 calcmode="lin" valueType="num">
                                      <p:cBhvr>
                                        <p:cTn id="17" dur="1000" fill="hold"/>
                                        <p:tgtEl>
                                          <p:spTgt spid="25603">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5603">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5603">
                                            <p:txEl>
                                              <p:pRg st="2" end="2"/>
                                            </p:txEl>
                                          </p:spTgt>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5603">
                                            <p:txEl>
                                              <p:pRg st="3" end="3"/>
                                            </p:txEl>
                                          </p:spTgt>
                                        </p:tgtEl>
                                        <p:attrNameLst>
                                          <p:attrName>style.visibility</p:attrName>
                                        </p:attrNameLst>
                                      </p:cBhvr>
                                      <p:to>
                                        <p:strVal val="visible"/>
                                      </p:to>
                                    </p:set>
                                    <p:anim calcmode="lin" valueType="num">
                                      <p:cBhvr>
                                        <p:cTn id="22" dur="1000" fill="hold"/>
                                        <p:tgtEl>
                                          <p:spTgt spid="25603">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25603">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25603">
                                            <p:txEl>
                                              <p:pRg st="3" end="3"/>
                                            </p:txEl>
                                          </p:spTgt>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25603">
                                            <p:txEl>
                                              <p:pRg st="4" end="4"/>
                                            </p:txEl>
                                          </p:spTgt>
                                        </p:tgtEl>
                                        <p:attrNameLst>
                                          <p:attrName>style.visibility</p:attrName>
                                        </p:attrNameLst>
                                      </p:cBhvr>
                                      <p:to>
                                        <p:strVal val="visible"/>
                                      </p:to>
                                    </p:set>
                                    <p:anim calcmode="lin" valueType="num">
                                      <p:cBhvr>
                                        <p:cTn id="27" dur="1000" fill="hold"/>
                                        <p:tgtEl>
                                          <p:spTgt spid="25603">
                                            <p:txEl>
                                              <p:pRg st="4" end="4"/>
                                            </p:txEl>
                                          </p:spTgt>
                                        </p:tgtEl>
                                        <p:attrNameLst>
                                          <p:attrName>ppt_w</p:attrName>
                                        </p:attrNameLst>
                                      </p:cBhvr>
                                      <p:tavLst>
                                        <p:tav tm="0">
                                          <p:val>
                                            <p:strVal val="#ppt_w*0.70"/>
                                          </p:val>
                                        </p:tav>
                                        <p:tav tm="100000">
                                          <p:val>
                                            <p:strVal val="#ppt_w"/>
                                          </p:val>
                                        </p:tav>
                                      </p:tavLst>
                                    </p:anim>
                                    <p:anim calcmode="lin" valueType="num">
                                      <p:cBhvr>
                                        <p:cTn id="28" dur="1000" fill="hold"/>
                                        <p:tgtEl>
                                          <p:spTgt spid="25603">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25603">
                                            <p:txEl>
                                              <p:pRg st="4" end="4"/>
                                            </p:txEl>
                                          </p:spTgt>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25603">
                                            <p:txEl>
                                              <p:pRg st="5" end="5"/>
                                            </p:txEl>
                                          </p:spTgt>
                                        </p:tgtEl>
                                        <p:attrNameLst>
                                          <p:attrName>style.visibility</p:attrName>
                                        </p:attrNameLst>
                                      </p:cBhvr>
                                      <p:to>
                                        <p:strVal val="visible"/>
                                      </p:to>
                                    </p:set>
                                    <p:anim calcmode="lin" valueType="num">
                                      <p:cBhvr>
                                        <p:cTn id="32" dur="1000" fill="hold"/>
                                        <p:tgtEl>
                                          <p:spTgt spid="25603">
                                            <p:txEl>
                                              <p:pRg st="5" end="5"/>
                                            </p:txEl>
                                          </p:spTgt>
                                        </p:tgtEl>
                                        <p:attrNameLst>
                                          <p:attrName>ppt_w</p:attrName>
                                        </p:attrNameLst>
                                      </p:cBhvr>
                                      <p:tavLst>
                                        <p:tav tm="0">
                                          <p:val>
                                            <p:strVal val="#ppt_w*0.70"/>
                                          </p:val>
                                        </p:tav>
                                        <p:tav tm="100000">
                                          <p:val>
                                            <p:strVal val="#ppt_w"/>
                                          </p:val>
                                        </p:tav>
                                      </p:tavLst>
                                    </p:anim>
                                    <p:anim calcmode="lin" valueType="num">
                                      <p:cBhvr>
                                        <p:cTn id="33" dur="1000" fill="hold"/>
                                        <p:tgtEl>
                                          <p:spTgt spid="25603">
                                            <p:txEl>
                                              <p:pRg st="5" end="5"/>
                                            </p:txEl>
                                          </p:spTgt>
                                        </p:tgtEl>
                                        <p:attrNameLst>
                                          <p:attrName>ppt_h</p:attrName>
                                        </p:attrNameLst>
                                      </p:cBhvr>
                                      <p:tavLst>
                                        <p:tav tm="0">
                                          <p:val>
                                            <p:strVal val="#ppt_h"/>
                                          </p:val>
                                        </p:tav>
                                        <p:tav tm="100000">
                                          <p:val>
                                            <p:strVal val="#ppt_h"/>
                                          </p:val>
                                        </p:tav>
                                      </p:tavLst>
                                    </p:anim>
                                    <p:animEffect transition="in" filter="fade">
                                      <p:cBhvr>
                                        <p:cTn id="34" dur="1000"/>
                                        <p:tgtEl>
                                          <p:spTgt spid="2560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25603">
                                            <p:txEl>
                                              <p:pRg st="7" end="7"/>
                                            </p:txEl>
                                          </p:spTgt>
                                        </p:tgtEl>
                                        <p:attrNameLst>
                                          <p:attrName>style.visibility</p:attrName>
                                        </p:attrNameLst>
                                      </p:cBhvr>
                                      <p:to>
                                        <p:strVal val="visible"/>
                                      </p:to>
                                    </p:set>
                                    <p:anim calcmode="lin" valueType="num">
                                      <p:cBhvr>
                                        <p:cTn id="39" dur="1000" fill="hold"/>
                                        <p:tgtEl>
                                          <p:spTgt spid="25603">
                                            <p:txEl>
                                              <p:pRg st="7" end="7"/>
                                            </p:txEl>
                                          </p:spTgt>
                                        </p:tgtEl>
                                        <p:attrNameLst>
                                          <p:attrName>ppt_w</p:attrName>
                                        </p:attrNameLst>
                                      </p:cBhvr>
                                      <p:tavLst>
                                        <p:tav tm="0">
                                          <p:val>
                                            <p:strVal val="#ppt_w*0.70"/>
                                          </p:val>
                                        </p:tav>
                                        <p:tav tm="100000">
                                          <p:val>
                                            <p:strVal val="#ppt_w"/>
                                          </p:val>
                                        </p:tav>
                                      </p:tavLst>
                                    </p:anim>
                                    <p:anim calcmode="lin" valueType="num">
                                      <p:cBhvr>
                                        <p:cTn id="40" dur="1000" fill="hold"/>
                                        <p:tgtEl>
                                          <p:spTgt spid="25603">
                                            <p:txEl>
                                              <p:pRg st="7" end="7"/>
                                            </p:txEl>
                                          </p:spTgt>
                                        </p:tgtEl>
                                        <p:attrNameLst>
                                          <p:attrName>ppt_h</p:attrName>
                                        </p:attrNameLst>
                                      </p:cBhvr>
                                      <p:tavLst>
                                        <p:tav tm="0">
                                          <p:val>
                                            <p:strVal val="#ppt_h"/>
                                          </p:val>
                                        </p:tav>
                                        <p:tav tm="100000">
                                          <p:val>
                                            <p:strVal val="#ppt_h"/>
                                          </p:val>
                                        </p:tav>
                                      </p:tavLst>
                                    </p:anim>
                                    <p:animEffect transition="in" filter="fade">
                                      <p:cBhvr>
                                        <p:cTn id="41" dur="1000"/>
                                        <p:tgtEl>
                                          <p:spTgt spid="256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p:cNvSpPr>
          <p:nvPr>
            <p:ph type="ctrTitle"/>
          </p:nvPr>
        </p:nvSpPr>
        <p:spPr bwMode="auto">
          <a:xfrm>
            <a:off x="685800" y="476672"/>
            <a:ext cx="7772400" cy="2232247"/>
          </a:xfrm>
          <a:noFill/>
        </p:spPr>
        <p:txBody>
          <a:bodyPr vert="horz" wrap="square" lIns="91440" tIns="45720" rIns="91440" bIns="45720" numCol="1" anchorCtr="0" compatLnSpc="1">
            <a:prstTxWarp prst="textNoShape">
              <a:avLst/>
            </a:prstTxWarp>
            <a:normAutofit/>
          </a:bodyPr>
          <a:lstStyle/>
          <a:p>
            <a:pPr algn="ctr"/>
            <a:r>
              <a:rPr lang="en-US" dirty="0" smtClean="0">
                <a:effectLst/>
              </a:rPr>
              <a:t>How RFT Can Make You Smarter</a:t>
            </a:r>
            <a:br>
              <a:rPr lang="en-US" dirty="0" smtClean="0">
                <a:effectLst/>
              </a:rPr>
            </a:br>
            <a:r>
              <a:rPr lang="en-US" dirty="0" smtClean="0">
                <a:effectLst/>
              </a:rPr>
              <a:t>Rue St. Paul</a:t>
            </a:r>
            <a:br>
              <a:rPr lang="en-US" dirty="0" smtClean="0">
                <a:effectLst/>
              </a:rPr>
            </a:br>
            <a:r>
              <a:rPr lang="en-US" dirty="0" smtClean="0">
                <a:effectLst/>
              </a:rPr>
              <a:t>ACBS 2018/Montreal</a:t>
            </a:r>
          </a:p>
        </p:txBody>
      </p:sp>
      <p:sp>
        <p:nvSpPr>
          <p:cNvPr id="57347" name="Rectangle 3"/>
          <p:cNvSpPr>
            <a:spLocks noGrp="1"/>
          </p:cNvSpPr>
          <p:nvPr>
            <p:ph type="subTitle" idx="1"/>
          </p:nvPr>
        </p:nvSpPr>
        <p:spPr>
          <a:xfrm>
            <a:off x="285720" y="3212976"/>
            <a:ext cx="8858280" cy="3645024"/>
          </a:xfrm>
        </p:spPr>
        <p:txBody>
          <a:bodyPr/>
          <a:lstStyle/>
          <a:p>
            <a:pPr marL="82550">
              <a:lnSpc>
                <a:spcPct val="80000"/>
              </a:lnSpc>
            </a:pPr>
            <a:r>
              <a:rPr lang="en-IE" sz="2400" dirty="0" smtClean="0"/>
              <a:t>Dr.  Sarah Cassidy</a:t>
            </a:r>
          </a:p>
          <a:p>
            <a:pPr marL="82550">
              <a:lnSpc>
                <a:spcPct val="80000"/>
              </a:lnSpc>
            </a:pPr>
            <a:r>
              <a:rPr lang="en-IE" sz="2400" dirty="0" smtClean="0"/>
              <a:t>B.S. (</a:t>
            </a:r>
            <a:r>
              <a:rPr lang="en-IE" sz="2400" dirty="0" err="1" smtClean="0"/>
              <a:t>hons</a:t>
            </a:r>
            <a:r>
              <a:rPr lang="en-IE" sz="2400" dirty="0" smtClean="0"/>
              <a:t>) Psychology, PhD Psych Science</a:t>
            </a:r>
          </a:p>
          <a:p>
            <a:pPr marL="82550">
              <a:lnSpc>
                <a:spcPct val="80000"/>
              </a:lnSpc>
            </a:pPr>
            <a:r>
              <a:rPr lang="en-IE" sz="2400" dirty="0" smtClean="0"/>
              <a:t>Cert. CBT, ACT &amp; MBI</a:t>
            </a:r>
          </a:p>
          <a:p>
            <a:pPr marL="82550">
              <a:lnSpc>
                <a:spcPct val="80000"/>
              </a:lnSpc>
            </a:pPr>
            <a:r>
              <a:rPr lang="en-IE" sz="2400" dirty="0" smtClean="0"/>
              <a:t>Professional Member APA, Chartered Member PSI, ACAMH (Ireland), SCPA Panel</a:t>
            </a:r>
          </a:p>
          <a:p>
            <a:pPr marL="82550">
              <a:lnSpc>
                <a:spcPct val="80000"/>
              </a:lnSpc>
            </a:pPr>
            <a:r>
              <a:rPr lang="en-IE" sz="2400" dirty="0" smtClean="0"/>
              <a:t>Educational, Child and Adolescent Psychologist Smithsfield Clinic</a:t>
            </a:r>
          </a:p>
          <a:p>
            <a:pPr marL="82550">
              <a:lnSpc>
                <a:spcPct val="80000"/>
              </a:lnSpc>
            </a:pPr>
            <a:r>
              <a:rPr lang="en-IE" sz="2400" dirty="0" smtClean="0"/>
              <a:t>Lecturer in Educational Psychology and Child Development</a:t>
            </a:r>
          </a:p>
          <a:p>
            <a:pPr marL="82550">
              <a:lnSpc>
                <a:spcPct val="80000"/>
              </a:lnSpc>
            </a:pPr>
            <a:r>
              <a:rPr lang="en-IE" sz="2400" dirty="0" smtClean="0"/>
              <a:t>Chief Education Officer at </a:t>
            </a:r>
            <a:r>
              <a:rPr lang="en-IE" sz="2400" dirty="0" err="1" smtClean="0"/>
              <a:t>RaiseYourIQ</a:t>
            </a:r>
            <a:endParaRPr lang="en-IE" sz="2400" dirty="0" smtClean="0"/>
          </a:p>
          <a:p>
            <a:pPr marL="82550">
              <a:lnSpc>
                <a:spcPct val="80000"/>
              </a:lnSpc>
            </a:pPr>
            <a:endParaRPr lang="en-US" sz="2800" dirty="0" smtClean="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E"/>
          </a:p>
        </p:txBody>
      </p:sp>
      <p:sp>
        <p:nvSpPr>
          <p:cNvPr id="3" name="Content Placeholder 2"/>
          <p:cNvSpPr>
            <a:spLocks noGrp="1"/>
          </p:cNvSpPr>
          <p:nvPr>
            <p:ph idx="1"/>
          </p:nvPr>
        </p:nvSpPr>
        <p:spPr/>
        <p:txBody>
          <a:bodyPr/>
          <a:lstStyle/>
          <a:p>
            <a:pPr eaLnBrk="1" hangingPunct="1"/>
            <a:r>
              <a:rPr lang="en-IE" sz="2400" smtClean="0"/>
              <a:t>Education:  </a:t>
            </a:r>
            <a:r>
              <a:rPr lang="en-IE" sz="2400" i="1" smtClean="0"/>
              <a:t>“A year in education most likely increases IQ by somewhere between 2 and 4 points”</a:t>
            </a:r>
            <a:r>
              <a:rPr lang="en-IE" sz="2400" smtClean="0"/>
              <a:t> (Winship &amp; Korenman, 1997)</a:t>
            </a:r>
          </a:p>
          <a:p>
            <a:pPr eaLnBrk="1" hangingPunct="1"/>
            <a:endParaRPr lang="en-IE" sz="2400" smtClean="0"/>
          </a:p>
          <a:p>
            <a:pPr eaLnBrk="1" hangingPunct="1"/>
            <a:r>
              <a:rPr lang="en-IE" sz="2400" smtClean="0"/>
              <a:t>Nutrition (e.g., Lynn) </a:t>
            </a:r>
          </a:p>
          <a:p>
            <a:pPr eaLnBrk="1" hangingPunct="1"/>
            <a:endParaRPr lang="en-IE" sz="2400" smtClean="0"/>
          </a:p>
          <a:p>
            <a:pPr eaLnBrk="1" hangingPunct="1"/>
            <a:r>
              <a:rPr lang="en-IE" sz="2400" smtClean="0"/>
              <a:t>Enriched environments -- Brain plasticity e.g. Rosenzweig</a:t>
            </a:r>
          </a:p>
          <a:p>
            <a:endParaRPr lang="en-IE" smtClean="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p:cNvSpPr>
          <p:nvPr>
            <p:ph type="title"/>
          </p:nvPr>
        </p:nvSpPr>
        <p:spPr bwMode="auto">
          <a:noFill/>
        </p:spPr>
        <p:txBody>
          <a:bodyPr vert="horz" wrap="square" lIns="91440" tIns="45720" rIns="91440" bIns="45720" numCol="1" anchorCtr="0" compatLnSpc="1">
            <a:prstTxWarp prst="textNoShape">
              <a:avLst/>
            </a:prstTxWarp>
          </a:bodyPr>
          <a:lstStyle/>
          <a:p>
            <a:pPr algn="ctr"/>
            <a:r>
              <a:rPr lang="en-IE" smtClean="0">
                <a:effectLst/>
              </a:rPr>
              <a:t>Brain Plasticity</a:t>
            </a:r>
            <a:endParaRPr lang="en-US" smtClean="0">
              <a:effectLst/>
            </a:endParaRPr>
          </a:p>
        </p:txBody>
      </p:sp>
      <p:sp>
        <p:nvSpPr>
          <p:cNvPr id="60419" name="Rectangle 3"/>
          <p:cNvSpPr>
            <a:spLocks noGrp="1"/>
          </p:cNvSpPr>
          <p:nvPr>
            <p:ph type="body" idx="1"/>
          </p:nvPr>
        </p:nvSpPr>
        <p:spPr>
          <a:xfrm>
            <a:off x="714348" y="1447800"/>
            <a:ext cx="8220102" cy="4800600"/>
          </a:xfrm>
        </p:spPr>
        <p:txBody>
          <a:bodyPr/>
          <a:lstStyle/>
          <a:p>
            <a:r>
              <a:rPr lang="en-US" dirty="0" smtClean="0"/>
              <a:t>Studies have shown that intellectual stimulation in the form of “cognitive training” can help to slow down cognitive decline in the elderly and among those with dementia and Alzheimer’s disease (Belleville, Gilbert, Fontaine, Gagnon, Menard &amp; Gauthier, 2006; de la </a:t>
            </a:r>
            <a:r>
              <a:rPr lang="en-US" dirty="0" err="1" smtClean="0"/>
              <a:t>Fuente</a:t>
            </a:r>
            <a:r>
              <a:rPr lang="en-US" dirty="0" smtClean="0"/>
              <a:t>-Fernandez, 2006; </a:t>
            </a:r>
            <a:r>
              <a:rPr lang="en-US" dirty="0" err="1" smtClean="0"/>
              <a:t>Spector</a:t>
            </a:r>
            <a:r>
              <a:rPr lang="en-US" dirty="0" smtClean="0"/>
              <a:t>, et al., 2003; </a:t>
            </a:r>
            <a:r>
              <a:rPr lang="ga-IE" dirty="0" smtClean="0"/>
              <a:t>Willis et al., 2006; Wilson, et al., 2002). </a:t>
            </a:r>
            <a:endParaRPr lang="en-US" dirty="0" smtClean="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p:nvPr>
        </p:nvSpPr>
        <p:spPr bwMode="auto">
          <a:noFill/>
        </p:spPr>
        <p:txBody>
          <a:bodyPr vert="horz" wrap="square" lIns="91440" tIns="45720" rIns="91440" bIns="45720" numCol="1" anchorCtr="0" compatLnSpc="1">
            <a:prstTxWarp prst="textNoShape">
              <a:avLst/>
            </a:prstTxWarp>
          </a:bodyPr>
          <a:lstStyle/>
          <a:p>
            <a:pPr algn="ctr"/>
            <a:r>
              <a:rPr lang="en-IE" smtClean="0">
                <a:effectLst/>
              </a:rPr>
              <a:t>Brain Plasticity</a:t>
            </a:r>
            <a:endParaRPr lang="en-US" smtClean="0">
              <a:effectLst/>
            </a:endParaRPr>
          </a:p>
        </p:txBody>
      </p:sp>
      <p:sp>
        <p:nvSpPr>
          <p:cNvPr id="61443" name="Rectangle 3"/>
          <p:cNvSpPr>
            <a:spLocks noGrp="1"/>
          </p:cNvSpPr>
          <p:nvPr>
            <p:ph type="body" idx="1"/>
          </p:nvPr>
        </p:nvSpPr>
        <p:spPr>
          <a:xfrm>
            <a:off x="642910" y="1447800"/>
            <a:ext cx="8291540" cy="4800600"/>
          </a:xfrm>
        </p:spPr>
        <p:txBody>
          <a:bodyPr/>
          <a:lstStyle/>
          <a:p>
            <a:r>
              <a:rPr lang="en-US" sz="2800" dirty="0" smtClean="0"/>
              <a:t>While neurogenesis (the stimulation of nerve brain growth) is a well-established phenomenon, in the past there has been no known link between engagement in cognitive exercises and improvements in full scale </a:t>
            </a:r>
            <a:r>
              <a:rPr lang="en-US" sz="2800" dirty="0" smtClean="0"/>
              <a:t>IQ, </a:t>
            </a:r>
            <a:r>
              <a:rPr lang="en-US" sz="2800" dirty="0" smtClean="0"/>
              <a:t>although improvements in one aspect of intelligence known as fluid intelligence have recently been reported (</a:t>
            </a:r>
            <a:r>
              <a:rPr lang="en-US" sz="2800" dirty="0" err="1" smtClean="0"/>
              <a:t>Jaeggi</a:t>
            </a:r>
            <a:r>
              <a:rPr lang="en-US" sz="2800" dirty="0" smtClean="0"/>
              <a:t>, </a:t>
            </a:r>
            <a:r>
              <a:rPr lang="en-US" sz="2800" dirty="0" err="1" smtClean="0"/>
              <a:t>Buschkuehl</a:t>
            </a:r>
            <a:r>
              <a:rPr lang="en-US" sz="2800" dirty="0" smtClean="0"/>
              <a:t>, </a:t>
            </a:r>
            <a:r>
              <a:rPr lang="en-US" sz="2800" dirty="0" err="1" smtClean="0"/>
              <a:t>Jonides</a:t>
            </a:r>
            <a:r>
              <a:rPr lang="en-US" sz="2800" dirty="0" smtClean="0"/>
              <a:t> &amp; Shah, 2011)</a:t>
            </a:r>
            <a:br>
              <a:rPr lang="en-US" sz="2800" dirty="0" smtClean="0"/>
            </a:br>
            <a:endParaRPr lang="en-US" sz="2800" dirty="0" smtClean="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p:cNvSpPr>
          <p:nvPr>
            <p:ph type="title"/>
          </p:nvPr>
        </p:nvSpPr>
        <p:spPr bwMode="auto">
          <a:noFill/>
        </p:spPr>
        <p:txBody>
          <a:bodyPr vert="horz" wrap="square" lIns="91440" tIns="45720" rIns="91440" bIns="45720" numCol="1" anchorCtr="0" compatLnSpc="1">
            <a:prstTxWarp prst="textNoShape">
              <a:avLst/>
            </a:prstTxWarp>
          </a:bodyPr>
          <a:lstStyle/>
          <a:p>
            <a:pPr algn="ctr"/>
            <a:r>
              <a:rPr lang="en-IE" smtClean="0">
                <a:effectLst/>
              </a:rPr>
              <a:t>Brain Plasticity</a:t>
            </a:r>
            <a:endParaRPr lang="en-US" smtClean="0">
              <a:effectLst/>
            </a:endParaRPr>
          </a:p>
        </p:txBody>
      </p:sp>
      <p:sp>
        <p:nvSpPr>
          <p:cNvPr id="62467" name="Rectangle 3"/>
          <p:cNvSpPr>
            <a:spLocks noGrp="1"/>
          </p:cNvSpPr>
          <p:nvPr>
            <p:ph type="body" idx="1"/>
          </p:nvPr>
        </p:nvSpPr>
        <p:spPr>
          <a:xfrm>
            <a:off x="500034" y="1447800"/>
            <a:ext cx="8434416" cy="4800600"/>
          </a:xfrm>
        </p:spPr>
        <p:txBody>
          <a:bodyPr/>
          <a:lstStyle/>
          <a:p>
            <a:r>
              <a:rPr lang="en-US" dirty="0" smtClean="0"/>
              <a:t>Much of the best support for cognitive training comes from studies examining its effects on stroke recovery and management of dementia in the elderly (e.g., Smith et al., 2009).  The skills improved by such training are generic skills like memory and attention that had already been well established at an earlier </a:t>
            </a:r>
            <a:r>
              <a:rPr lang="en-US" dirty="0" smtClean="0"/>
              <a:t>time (see </a:t>
            </a:r>
            <a:r>
              <a:rPr lang="en-US" dirty="0" smtClean="0"/>
              <a:t>also Ball et al. 2002)</a:t>
            </a: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p:cNvSpPr>
          <p:nvPr>
            <p:ph type="title"/>
          </p:nvPr>
        </p:nvSpPr>
        <p:spPr bwMode="auto">
          <a:noFill/>
        </p:spPr>
        <p:txBody>
          <a:bodyPr vert="horz" wrap="square" lIns="91440" tIns="45720" rIns="91440" bIns="45720" numCol="1" anchorCtr="0" compatLnSpc="1">
            <a:prstTxWarp prst="textNoShape">
              <a:avLst/>
            </a:prstTxWarp>
          </a:bodyPr>
          <a:lstStyle/>
          <a:p>
            <a:pPr algn="ctr"/>
            <a:r>
              <a:rPr lang="en-IE" smtClean="0">
                <a:effectLst/>
              </a:rPr>
              <a:t>Brain Plasticity</a:t>
            </a:r>
            <a:endParaRPr lang="en-US" smtClean="0">
              <a:effectLst/>
            </a:endParaRPr>
          </a:p>
        </p:txBody>
      </p:sp>
      <p:sp>
        <p:nvSpPr>
          <p:cNvPr id="63491" name="Rectangle 3"/>
          <p:cNvSpPr>
            <a:spLocks noGrp="1"/>
          </p:cNvSpPr>
          <p:nvPr>
            <p:ph type="body" idx="1"/>
          </p:nvPr>
        </p:nvSpPr>
        <p:spPr>
          <a:xfrm>
            <a:off x="714348" y="1447800"/>
            <a:ext cx="8220102" cy="4800600"/>
          </a:xfrm>
        </p:spPr>
        <p:txBody>
          <a:bodyPr/>
          <a:lstStyle/>
          <a:p>
            <a:r>
              <a:rPr lang="en-US" dirty="0" smtClean="0"/>
              <a:t>The big challenge is to show that such interventions do more than simply improve people’s skills at the very tasks at which they practice.  What has been missing from these interventions is evidence that training at one task type generalizes at least to real-life situations (e.g., involving problem-solving or remembering) or to other aspects of cognitive functioning. </a:t>
            </a: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p:cNvSpPr>
          <p:nvPr>
            <p:ph type="title"/>
          </p:nvPr>
        </p:nvSpPr>
        <p:spPr bwMode="auto">
          <a:xfrm>
            <a:off x="1435100" y="0"/>
            <a:ext cx="7499350" cy="1142984"/>
          </a:xfrm>
          <a:noFill/>
        </p:spPr>
        <p:txBody>
          <a:bodyPr vert="horz" wrap="square" lIns="91440" tIns="45720" rIns="91440" bIns="45720" numCol="1" anchorCtr="0" compatLnSpc="1">
            <a:prstTxWarp prst="textNoShape">
              <a:avLst/>
            </a:prstTxWarp>
          </a:bodyPr>
          <a:lstStyle/>
          <a:p>
            <a:pPr algn="ctr"/>
            <a:r>
              <a:rPr lang="en-IE" dirty="0" smtClean="0">
                <a:effectLst/>
              </a:rPr>
              <a:t>Jaeggi et al (</a:t>
            </a:r>
            <a:r>
              <a:rPr lang="en-IE" dirty="0" smtClean="0">
                <a:effectLst/>
              </a:rPr>
              <a:t>2008, 2010, 2011)</a:t>
            </a:r>
            <a:endParaRPr lang="en-US" dirty="0" smtClean="0">
              <a:effectLst/>
            </a:endParaRPr>
          </a:p>
        </p:txBody>
      </p:sp>
      <p:sp>
        <p:nvSpPr>
          <p:cNvPr id="64515" name="Rectangle 3"/>
          <p:cNvSpPr>
            <a:spLocks noGrp="1"/>
          </p:cNvSpPr>
          <p:nvPr>
            <p:ph type="body" idx="1"/>
          </p:nvPr>
        </p:nvSpPr>
        <p:spPr>
          <a:xfrm>
            <a:off x="785786" y="1142984"/>
            <a:ext cx="8148664" cy="5105416"/>
          </a:xfrm>
        </p:spPr>
        <p:txBody>
          <a:bodyPr/>
          <a:lstStyle/>
          <a:p>
            <a:pPr>
              <a:lnSpc>
                <a:spcPct val="80000"/>
              </a:lnSpc>
            </a:pPr>
            <a:r>
              <a:rPr lang="ga-IE" sz="2400" dirty="0" smtClean="0"/>
              <a:t>A promising research program</a:t>
            </a:r>
            <a:r>
              <a:rPr lang="en-IE" sz="2400" dirty="0" smtClean="0"/>
              <a:t>me</a:t>
            </a:r>
            <a:r>
              <a:rPr lang="ga-IE" sz="2400" dirty="0" smtClean="0"/>
              <a:t> into the generalized effects of cognitive training has been led by Susanne Jäeggi, John Jonidas and colleagues at the University of Michigan.  These researchers found that </a:t>
            </a:r>
            <a:r>
              <a:rPr lang="en-US" sz="2400" dirty="0" smtClean="0"/>
              <a:t>practice on a demanding memory task known as the dual n-back procedure led to gains in </a:t>
            </a:r>
            <a:r>
              <a:rPr lang="ga-IE" sz="2400" dirty="0" smtClean="0"/>
              <a:t>fluid intelligence (</a:t>
            </a:r>
            <a:r>
              <a:rPr lang="en-US" sz="2400" dirty="0" smtClean="0"/>
              <a:t>the ability to reason and to solve new problems independently of previously acquired knowledge, and denoted as </a:t>
            </a:r>
            <a:r>
              <a:rPr lang="en-US" sz="2400" dirty="0" err="1" smtClean="0"/>
              <a:t>G</a:t>
            </a:r>
            <a:r>
              <a:rPr lang="en-US" sz="2400" i="1" dirty="0" err="1" smtClean="0"/>
              <a:t>f</a:t>
            </a:r>
            <a:r>
              <a:rPr lang="en-US" sz="2400" dirty="0" smtClean="0"/>
              <a:t>; see J</a:t>
            </a:r>
            <a:r>
              <a:rPr lang="ga-IE" sz="2400" dirty="0" smtClean="0"/>
              <a:t>ä</a:t>
            </a:r>
            <a:r>
              <a:rPr lang="en-US" sz="2400" dirty="0" err="1" smtClean="0"/>
              <a:t>eggi</a:t>
            </a:r>
            <a:r>
              <a:rPr lang="en-US" sz="2400" dirty="0" smtClean="0"/>
              <a:t>, </a:t>
            </a:r>
            <a:r>
              <a:rPr lang="en-US" sz="2400" dirty="0" err="1" smtClean="0"/>
              <a:t>Buschkuehl</a:t>
            </a:r>
            <a:r>
              <a:rPr lang="en-US" sz="2400" dirty="0" smtClean="0"/>
              <a:t>, </a:t>
            </a:r>
            <a:r>
              <a:rPr lang="en-US" sz="2400" dirty="0" err="1" smtClean="0"/>
              <a:t>Jonides</a:t>
            </a:r>
            <a:r>
              <a:rPr lang="en-US" sz="2400" dirty="0" smtClean="0"/>
              <a:t> &amp; </a:t>
            </a:r>
            <a:r>
              <a:rPr lang="en-US" sz="2400" dirty="0" err="1" smtClean="0"/>
              <a:t>Perrig</a:t>
            </a:r>
            <a:r>
              <a:rPr lang="en-US" sz="2400" dirty="0" smtClean="0"/>
              <a:t>, 2008).   </a:t>
            </a:r>
            <a:endParaRPr lang="en-US" sz="2400" dirty="0" smtClean="0"/>
          </a:p>
          <a:p>
            <a:pPr>
              <a:lnSpc>
                <a:spcPct val="80000"/>
              </a:lnSpc>
            </a:pPr>
            <a:r>
              <a:rPr lang="en-US" sz="2400" dirty="0"/>
              <a:t>The findings suggested that cognitive training may indeed show general effects that extend beyond the task-type used during training.  The results were particularly exciting because both </a:t>
            </a:r>
            <a:r>
              <a:rPr lang="ga-IE" sz="2400" dirty="0"/>
              <a:t>fluid intelligence (Rohde &amp; Thompson, 2007) and memory ability (Pickering, 2006) are associated with scholastic success</a:t>
            </a:r>
            <a:r>
              <a:rPr lang="ga-IE" sz="2400" dirty="0" smtClean="0"/>
              <a:t>.</a:t>
            </a:r>
          </a:p>
          <a:p>
            <a:pPr>
              <a:lnSpc>
                <a:spcPct val="80000"/>
              </a:lnSpc>
            </a:pPr>
            <a:r>
              <a:rPr lang="en-US" sz="2400" dirty="0" smtClean="0"/>
              <a:t>The 2011 study also demonstrated that the increases in fluid intelligence were maintained at </a:t>
            </a:r>
            <a:r>
              <a:rPr lang="en-US" sz="2400" dirty="0"/>
              <a:t>three month follow up period</a:t>
            </a:r>
            <a:endParaRPr lang="en-IE" sz="2400" dirty="0"/>
          </a:p>
          <a:p>
            <a:pPr>
              <a:lnSpc>
                <a:spcPct val="80000"/>
              </a:lnSpc>
            </a:pPr>
            <a:endParaRPr lang="en-US" sz="2400" dirty="0" smtClean="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p:nvPr>
        </p:nvSpPr>
        <p:spPr bwMode="auto">
          <a:xfrm>
            <a:off x="1435100" y="0"/>
            <a:ext cx="7499350" cy="1142984"/>
          </a:xfrm>
          <a:noFill/>
        </p:spPr>
        <p:txBody>
          <a:bodyPr vert="horz" wrap="square" lIns="91440" tIns="45720" rIns="91440" bIns="45720" numCol="1" anchorCtr="0" compatLnSpc="1">
            <a:prstTxWarp prst="textNoShape">
              <a:avLst/>
            </a:prstTxWarp>
          </a:bodyPr>
          <a:lstStyle/>
          <a:p>
            <a:pPr algn="ctr"/>
            <a:r>
              <a:rPr lang="en-IE" sz="3900" dirty="0" smtClean="0">
                <a:effectLst/>
              </a:rPr>
              <a:t>Limitations of </a:t>
            </a:r>
            <a:r>
              <a:rPr lang="en-IE" sz="3900" dirty="0" err="1" smtClean="0">
                <a:effectLst/>
              </a:rPr>
              <a:t>Jaeggi</a:t>
            </a:r>
            <a:r>
              <a:rPr lang="en-IE" sz="3900" dirty="0" smtClean="0">
                <a:effectLst/>
              </a:rPr>
              <a:t> at al research</a:t>
            </a:r>
            <a:endParaRPr lang="en-US" sz="3900" dirty="0" smtClean="0">
              <a:effectLst/>
            </a:endParaRPr>
          </a:p>
        </p:txBody>
      </p:sp>
      <p:sp>
        <p:nvSpPr>
          <p:cNvPr id="66563" name="Rectangle 3"/>
          <p:cNvSpPr>
            <a:spLocks noGrp="1"/>
          </p:cNvSpPr>
          <p:nvPr>
            <p:ph type="body" idx="1"/>
          </p:nvPr>
        </p:nvSpPr>
        <p:spPr>
          <a:xfrm>
            <a:off x="500034" y="1142984"/>
            <a:ext cx="8434416" cy="5105416"/>
          </a:xfrm>
        </p:spPr>
        <p:txBody>
          <a:bodyPr/>
          <a:lstStyle/>
          <a:p>
            <a:pPr>
              <a:lnSpc>
                <a:spcPct val="90000"/>
              </a:lnSpc>
            </a:pPr>
            <a:r>
              <a:rPr lang="en-US" dirty="0" smtClean="0"/>
              <a:t>It is important to understand that fluid intelligence is only one component of general intelligence, and improvements in fluid intelligence should not be mistaken for improvements in full scale IQ.</a:t>
            </a:r>
            <a:r>
              <a:rPr lang="ga-IE" dirty="0" smtClean="0"/>
              <a:t> </a:t>
            </a:r>
            <a:endParaRPr lang="en-IE" dirty="0" smtClean="0"/>
          </a:p>
          <a:p>
            <a:pPr>
              <a:lnSpc>
                <a:spcPct val="90000"/>
              </a:lnSpc>
            </a:pPr>
            <a:r>
              <a:rPr lang="en-IE" dirty="0" smtClean="0"/>
              <a:t>Of course, </a:t>
            </a:r>
            <a:r>
              <a:rPr lang="ga-IE" dirty="0" smtClean="0"/>
              <a:t>memory and attentional skills are important in an educational context and the n-back procedure likely works in a general way by increasing attention skills and thereby enhancing the individual’s ablility to attend to problems, </a:t>
            </a:r>
            <a:r>
              <a:rPr lang="ga-IE" i="1" dirty="0" smtClean="0"/>
              <a:t>solutions for which the individual is already capable of providing</a:t>
            </a:r>
            <a:r>
              <a:rPr lang="ga-IE" dirty="0" smtClean="0"/>
              <a:t>.</a:t>
            </a:r>
            <a:r>
              <a:rPr lang="en-US" dirty="0" smtClean="0"/>
              <a:t> </a:t>
            </a: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 calcmode="lin" valueType="num">
                                      <p:cBhvr additive="base">
                                        <p:cTn id="7" dur="500" fill="hold"/>
                                        <p:tgtEl>
                                          <p:spTgt spid="665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6563">
                                            <p:txEl>
                                              <p:pRg st="1" end="1"/>
                                            </p:txEl>
                                          </p:spTgt>
                                        </p:tgtEl>
                                        <p:attrNameLst>
                                          <p:attrName>style.visibility</p:attrName>
                                        </p:attrNameLst>
                                      </p:cBhvr>
                                      <p:to>
                                        <p:strVal val="visible"/>
                                      </p:to>
                                    </p:set>
                                    <p:anim calcmode="lin" valueType="num">
                                      <p:cBhvr additive="base">
                                        <p:cTn id="13" dur="500" fill="hold"/>
                                        <p:tgtEl>
                                          <p:spTgt spid="665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6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fontAlgn="auto" hangingPunct="1">
              <a:spcAft>
                <a:spcPts val="0"/>
              </a:spcAft>
              <a:defRPr/>
            </a:pPr>
            <a:r>
              <a:rPr lang="en-IE" smtClean="0">
                <a:solidFill>
                  <a:schemeClr val="tx2">
                    <a:satMod val="130000"/>
                  </a:schemeClr>
                </a:solidFill>
              </a:rPr>
              <a:t>WISC-IV</a:t>
            </a:r>
          </a:p>
        </p:txBody>
      </p:sp>
      <p:pic>
        <p:nvPicPr>
          <p:cNvPr id="9219" name="Picture 2" descr="C:\Users\Cee\Pictures\wisc-iv-figure.gif"/>
          <p:cNvPicPr>
            <a:picLocks noChangeAspect="1" noChangeArrowheads="1"/>
          </p:cNvPicPr>
          <p:nvPr/>
        </p:nvPicPr>
        <p:blipFill>
          <a:blip r:embed="rId3" cstate="print"/>
          <a:srcRect/>
          <a:stretch>
            <a:fillRect/>
          </a:stretch>
        </p:blipFill>
        <p:spPr bwMode="auto">
          <a:xfrm>
            <a:off x="1692275" y="1628775"/>
            <a:ext cx="6696075" cy="3887788"/>
          </a:xfrm>
          <a:prstGeom prst="rect">
            <a:avLst/>
          </a:prstGeom>
          <a:noFill/>
          <a:ln w="9525">
            <a:noFill/>
            <a:miter lim="800000"/>
            <a:headEnd/>
            <a:tailEnd/>
          </a:ln>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p:cNvSpPr>
          <p:nvPr>
            <p:ph type="body" idx="4294967295"/>
          </p:nvPr>
        </p:nvSpPr>
        <p:spPr>
          <a:xfrm>
            <a:off x="107504" y="260648"/>
            <a:ext cx="9036496" cy="6336704"/>
          </a:xfrm>
        </p:spPr>
        <p:txBody>
          <a:bodyPr/>
          <a:lstStyle/>
          <a:p>
            <a:pPr>
              <a:lnSpc>
                <a:spcPct val="80000"/>
              </a:lnSpc>
            </a:pPr>
            <a:r>
              <a:rPr lang="en-US" dirty="0" err="1" smtClean="0"/>
              <a:t>Behavioural</a:t>
            </a:r>
            <a:r>
              <a:rPr lang="en-US" dirty="0" smtClean="0"/>
              <a:t> psychologists have also made occasional efforts to improve intelligent behaviour skills (</a:t>
            </a:r>
            <a:r>
              <a:rPr lang="en-US" dirty="0" err="1" smtClean="0"/>
              <a:t>Lovaas</a:t>
            </a:r>
            <a:r>
              <a:rPr lang="en-US" dirty="0" smtClean="0"/>
              <a:t>, 1987) and have shown large rises in IQ.  However, this work was criticized severely on methodological grounds.</a:t>
            </a:r>
          </a:p>
          <a:p>
            <a:pPr>
              <a:lnSpc>
                <a:spcPct val="80000"/>
              </a:lnSpc>
            </a:pPr>
            <a:r>
              <a:rPr lang="en-IE" dirty="0" smtClean="0"/>
              <a:t>Nevertheless, some successful replication has been done of this work. (See </a:t>
            </a:r>
            <a:r>
              <a:rPr lang="en-US" dirty="0" err="1" smtClean="0"/>
              <a:t>Sallows</a:t>
            </a:r>
            <a:r>
              <a:rPr lang="en-US" dirty="0" smtClean="0"/>
              <a:t> and </a:t>
            </a:r>
            <a:r>
              <a:rPr lang="en-US" dirty="0" err="1" smtClean="0"/>
              <a:t>Graupner</a:t>
            </a:r>
            <a:r>
              <a:rPr lang="en-US" dirty="0" smtClean="0"/>
              <a:t>, 2005 and Smith, </a:t>
            </a:r>
            <a:r>
              <a:rPr lang="en-US" dirty="0" err="1" smtClean="0"/>
              <a:t>Eikeseth</a:t>
            </a:r>
            <a:r>
              <a:rPr lang="en-US" dirty="0" smtClean="0"/>
              <a:t>, </a:t>
            </a:r>
            <a:r>
              <a:rPr lang="en-US" dirty="0" err="1" smtClean="0"/>
              <a:t>Klevstrang</a:t>
            </a:r>
            <a:r>
              <a:rPr lang="en-US" dirty="0" smtClean="0"/>
              <a:t> and </a:t>
            </a:r>
            <a:r>
              <a:rPr lang="en-US" dirty="0" err="1" smtClean="0"/>
              <a:t>Lovaas</a:t>
            </a:r>
            <a:r>
              <a:rPr lang="en-US" dirty="0" smtClean="0"/>
              <a:t>, 1997) </a:t>
            </a:r>
            <a:endParaRPr lang="en-IE" dirty="0" smtClean="0"/>
          </a:p>
          <a:p>
            <a:pPr>
              <a:lnSpc>
                <a:spcPct val="80000"/>
              </a:lnSpc>
            </a:pPr>
            <a:r>
              <a:rPr lang="en-IE" dirty="0" smtClean="0"/>
              <a:t>But these pieces of research </a:t>
            </a:r>
            <a:r>
              <a:rPr lang="en-US" dirty="0" smtClean="0"/>
              <a:t>did not specifically target general intelligence in their interventions but employed IQ measures as part of a larger range of dependent measures. </a:t>
            </a:r>
            <a:endParaRPr lang="en-US" dirty="0" smtClean="0"/>
          </a:p>
          <a:p>
            <a:pPr>
              <a:lnSpc>
                <a:spcPct val="80000"/>
              </a:lnSpc>
            </a:pPr>
            <a:r>
              <a:rPr lang="en-US" dirty="0" smtClean="0"/>
              <a:t>Of course, this research is hard to do because it</a:t>
            </a:r>
            <a:r>
              <a:rPr lang="mr-IN" dirty="0" smtClean="0"/>
              <a:t>’</a:t>
            </a:r>
            <a:r>
              <a:rPr lang="en-US" dirty="0" smtClean="0"/>
              <a:t>s so time and </a:t>
            </a:r>
            <a:r>
              <a:rPr lang="en-US" dirty="0" err="1" smtClean="0"/>
              <a:t>labour</a:t>
            </a:r>
            <a:r>
              <a:rPr lang="en-US" dirty="0" smtClean="0"/>
              <a:t> intensive and intelligence has been such a controversial topic in psychology</a:t>
            </a:r>
            <a:r>
              <a:rPr lang="ga-IE" dirty="0" smtClean="0"/>
              <a:t>....</a:t>
            </a:r>
            <a:endParaRPr lang="en-US" dirty="0" smtClean="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542007" y="5302333"/>
            <a:ext cx="2585860" cy="1551516"/>
          </a:xfrm>
          <a:prstGeom prst="rect">
            <a:avLst/>
          </a:prstGeom>
        </p:spPr>
      </p:pic>
      <p:sp>
        <p:nvSpPr>
          <p:cNvPr id="5" name="TextBox 4"/>
          <p:cNvSpPr txBox="1"/>
          <p:nvPr/>
        </p:nvSpPr>
        <p:spPr>
          <a:xfrm>
            <a:off x="539553" y="593685"/>
            <a:ext cx="6817132" cy="711251"/>
          </a:xfrm>
          <a:prstGeom prst="rect">
            <a:avLst/>
          </a:prstGeom>
          <a:noFill/>
        </p:spPr>
        <p:txBody>
          <a:bodyPr wrap="square" lIns="64291" tIns="32146" rIns="64291" bIns="32146" rtlCol="0">
            <a:spAutoFit/>
          </a:bodyPr>
          <a:lstStyle/>
          <a:p>
            <a:r>
              <a:rPr lang="en-US" sz="4200" dirty="0">
                <a:latin typeface="Abadi MT Condensed Extra Bold"/>
                <a:cs typeface="Abadi MT Condensed Extra Bold"/>
              </a:rPr>
              <a:t>What </a:t>
            </a:r>
            <a:r>
              <a:rPr lang="en-US" sz="4200" dirty="0" smtClean="0">
                <a:latin typeface="Abadi MT Condensed Extra Bold"/>
                <a:cs typeface="Abadi MT Condensed Extra Bold"/>
              </a:rPr>
              <a:t>is </a:t>
            </a:r>
            <a:r>
              <a:rPr lang="en-US" sz="4200" dirty="0">
                <a:latin typeface="Abadi MT Condensed Extra Bold"/>
                <a:cs typeface="Abadi MT Condensed Extra Bold"/>
              </a:rPr>
              <a:t>Intelligence?</a:t>
            </a:r>
          </a:p>
        </p:txBody>
      </p:sp>
      <p:sp>
        <p:nvSpPr>
          <p:cNvPr id="6" name="Rectangle 5"/>
          <p:cNvSpPr/>
          <p:nvPr/>
        </p:nvSpPr>
        <p:spPr>
          <a:xfrm>
            <a:off x="167136" y="1505036"/>
            <a:ext cx="8875603" cy="4219904"/>
          </a:xfrm>
          <a:prstGeom prst="rect">
            <a:avLst/>
          </a:prstGeom>
        </p:spPr>
        <p:txBody>
          <a:bodyPr wrap="square" lIns="64291" tIns="32146" rIns="64291" bIns="32146">
            <a:spAutoFit/>
          </a:bodyPr>
          <a:lstStyle/>
          <a:p>
            <a:endParaRPr lang="en-US" dirty="0">
              <a:solidFill>
                <a:schemeClr val="tx1"/>
              </a:solidFill>
              <a:latin typeface="Abadi MT Condensed Extra Bold"/>
              <a:cs typeface="Abadi MT Condensed Extra Bold"/>
            </a:endParaRPr>
          </a:p>
          <a:p>
            <a:r>
              <a:rPr lang="en-US" sz="2800" dirty="0">
                <a:solidFill>
                  <a:schemeClr val="tx1"/>
                </a:solidFill>
                <a:latin typeface="+mn-lt"/>
                <a:cs typeface="Abadi MT Condensed Extra Bold"/>
              </a:rPr>
              <a:t>T</a:t>
            </a:r>
            <a:r>
              <a:rPr lang="en-IE" sz="2800" dirty="0">
                <a:solidFill>
                  <a:schemeClr val="tx1"/>
                </a:solidFill>
                <a:latin typeface="+mn-lt"/>
                <a:cs typeface="Abadi MT Condensed Extra Bold"/>
              </a:rPr>
              <a:t>he ability to learn, </a:t>
            </a:r>
            <a:r>
              <a:rPr lang="en-IE" sz="2800" dirty="0" smtClean="0">
                <a:solidFill>
                  <a:schemeClr val="tx1"/>
                </a:solidFill>
                <a:latin typeface="+mn-lt"/>
                <a:cs typeface="Abadi MT Condensed Extra Bold"/>
              </a:rPr>
              <a:t>to understand </a:t>
            </a:r>
            <a:r>
              <a:rPr lang="en-IE" sz="2800" dirty="0">
                <a:solidFill>
                  <a:schemeClr val="tx1"/>
                </a:solidFill>
                <a:latin typeface="+mn-lt"/>
                <a:cs typeface="Abadi MT Condensed Extra Bold"/>
              </a:rPr>
              <a:t>and make </a:t>
            </a:r>
            <a:r>
              <a:rPr lang="en-IE" sz="2800" dirty="0" smtClean="0">
                <a:solidFill>
                  <a:schemeClr val="tx1"/>
                </a:solidFill>
                <a:latin typeface="+mn-lt"/>
                <a:cs typeface="Abadi MT Condensed Extra Bold"/>
              </a:rPr>
              <a:t>judgements </a:t>
            </a:r>
            <a:r>
              <a:rPr lang="en-IE" sz="2800" dirty="0">
                <a:solidFill>
                  <a:schemeClr val="tx1"/>
                </a:solidFill>
                <a:latin typeface="+mn-lt"/>
                <a:cs typeface="Abadi MT Condensed Extra Bold"/>
              </a:rPr>
              <a:t>or have opinions that are based on </a:t>
            </a:r>
            <a:r>
              <a:rPr lang="en-IE" sz="2800" dirty="0" smtClean="0">
                <a:solidFill>
                  <a:schemeClr val="tx1"/>
                </a:solidFill>
                <a:latin typeface="+mn-lt"/>
                <a:cs typeface="Abadi MT Condensed Extra Bold"/>
              </a:rPr>
              <a:t>reason.</a:t>
            </a:r>
            <a:endParaRPr lang="en-IE" sz="2800" dirty="0">
              <a:solidFill>
                <a:schemeClr val="tx1"/>
              </a:solidFill>
              <a:latin typeface="+mn-lt"/>
              <a:cs typeface="Abadi MT Condensed Extra Bold"/>
            </a:endParaRPr>
          </a:p>
          <a:p>
            <a:endParaRPr lang="en-IE" sz="2800" dirty="0">
              <a:solidFill>
                <a:schemeClr val="tx1"/>
              </a:solidFill>
              <a:latin typeface="+mn-lt"/>
              <a:cs typeface="Abadi MT Condensed Extra Bold"/>
            </a:endParaRPr>
          </a:p>
          <a:p>
            <a:r>
              <a:rPr lang="en-IE" sz="2800" dirty="0">
                <a:solidFill>
                  <a:schemeClr val="tx1"/>
                </a:solidFill>
                <a:latin typeface="+mn-lt"/>
                <a:cs typeface="Abadi MT Condensed Extra Bold"/>
              </a:rPr>
              <a:t>The ability or abilities to acquire and use knowledge for solving problems and adapting to the </a:t>
            </a:r>
            <a:r>
              <a:rPr lang="en-IE" sz="2800" dirty="0" smtClean="0">
                <a:solidFill>
                  <a:schemeClr val="tx1"/>
                </a:solidFill>
                <a:latin typeface="+mn-lt"/>
                <a:cs typeface="Abadi MT Condensed Extra Bold"/>
              </a:rPr>
              <a:t>world.</a:t>
            </a:r>
          </a:p>
          <a:p>
            <a:endParaRPr lang="en-IE" sz="2800" dirty="0">
              <a:solidFill>
                <a:schemeClr val="tx1"/>
              </a:solidFill>
              <a:latin typeface="+mn-lt"/>
              <a:cs typeface="Abadi MT Condensed Extra Bold"/>
            </a:endParaRPr>
          </a:p>
          <a:p>
            <a:r>
              <a:rPr lang="en-IE" sz="2800" dirty="0">
                <a:solidFill>
                  <a:schemeClr val="tx1"/>
                </a:solidFill>
                <a:latin typeface="+mn-lt"/>
                <a:cs typeface="Abadi MT Condensed Extra Bold"/>
              </a:rPr>
              <a:t>A</a:t>
            </a:r>
            <a:r>
              <a:rPr lang="en-IE" sz="2800" dirty="0" smtClean="0">
                <a:solidFill>
                  <a:schemeClr val="tx1"/>
                </a:solidFill>
                <a:latin typeface="+mn-lt"/>
                <a:cs typeface="Abadi MT Condensed Extra Bold"/>
              </a:rPr>
              <a:t> </a:t>
            </a:r>
            <a:r>
              <a:rPr lang="en-IE" sz="2800" dirty="0">
                <a:solidFill>
                  <a:schemeClr val="tx1"/>
                </a:solidFill>
                <a:latin typeface="+mn-lt"/>
                <a:cs typeface="Abadi MT Condensed Extra Bold"/>
              </a:rPr>
              <a:t>set of skills that allow us to interact successfully with our environments.</a:t>
            </a:r>
          </a:p>
          <a:p>
            <a:endParaRPr lang="en-US" sz="2800" i="1" dirty="0">
              <a:solidFill>
                <a:schemeClr val="tx1"/>
              </a:solidFill>
              <a:latin typeface="Abadi MT Condensed Extra Bold"/>
              <a:cs typeface="Abadi MT Condensed Extra Bold"/>
            </a:endParaRPr>
          </a:p>
        </p:txBody>
      </p:sp>
    </p:spTree>
    <p:extLst>
      <p:ext uri="{BB962C8B-B14F-4D97-AF65-F5344CB8AC3E}">
        <p14:creationId xmlns:p14="http://schemas.microsoft.com/office/powerpoint/2010/main" val="211068863"/>
      </p:ext>
    </p:extLst>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1435100" y="1447800"/>
            <a:ext cx="7499350" cy="5149552"/>
          </a:xfrm>
        </p:spPr>
        <p:txBody>
          <a:bodyPr/>
          <a:lstStyle/>
          <a:p>
            <a:endParaRPr lang="en-GB" dirty="0" smtClean="0"/>
          </a:p>
          <a:p>
            <a:endParaRPr lang="en-GB" dirty="0" smtClean="0"/>
          </a:p>
          <a:p>
            <a:pPr>
              <a:buNone/>
            </a:pPr>
            <a:endParaRPr lang="en-GB" dirty="0" smtClean="0"/>
          </a:p>
        </p:txBody>
      </p:sp>
      <p:pic>
        <p:nvPicPr>
          <p:cNvPr id="4" name="Picture 3"/>
          <p:cNvPicPr>
            <a:picLocks noChangeAspect="1"/>
          </p:cNvPicPr>
          <p:nvPr/>
        </p:nvPicPr>
        <p:blipFill>
          <a:blip r:embed="rId2" cstate="print"/>
          <a:stretch>
            <a:fillRect/>
          </a:stretch>
        </p:blipFill>
        <p:spPr>
          <a:xfrm>
            <a:off x="539552" y="-171400"/>
            <a:ext cx="7786742" cy="2304256"/>
          </a:xfrm>
          <a:prstGeom prst="rect">
            <a:avLst/>
          </a:prstGeom>
        </p:spPr>
      </p:pic>
      <p:pic>
        <p:nvPicPr>
          <p:cNvPr id="5" name="Picture 2" descr="Maynooth University"/>
          <p:cNvPicPr>
            <a:picLocks noChangeAspect="1" noChangeArrowheads="1"/>
          </p:cNvPicPr>
          <p:nvPr/>
        </p:nvPicPr>
        <p:blipFill>
          <a:blip r:embed="rId3" cstate="print"/>
          <a:srcRect/>
          <a:stretch>
            <a:fillRect/>
          </a:stretch>
        </p:blipFill>
        <p:spPr bwMode="auto">
          <a:xfrm>
            <a:off x="2483768" y="2420888"/>
            <a:ext cx="4241270" cy="190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pic>
        <p:nvPicPr>
          <p:cNvPr id="8" name="Picture 7" descr="20180201_171522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00" y="4280675"/>
            <a:ext cx="7625754" cy="2570479"/>
          </a:xfrm>
          <a:prstGeom prst="rect">
            <a:avLst/>
          </a:prstGeom>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0469" y="2642579"/>
            <a:ext cx="4911171" cy="4215421"/>
          </a:xfrm>
          <a:prstGeom prst="rect">
            <a:avLst/>
          </a:prstGeom>
        </p:spPr>
      </p:pic>
      <p:sp>
        <p:nvSpPr>
          <p:cNvPr id="6" name="Rectangle 5"/>
          <p:cNvSpPr/>
          <p:nvPr/>
        </p:nvSpPr>
        <p:spPr>
          <a:xfrm>
            <a:off x="323528" y="548680"/>
            <a:ext cx="8577953" cy="1542247"/>
          </a:xfrm>
          <a:prstGeom prst="rect">
            <a:avLst/>
          </a:prstGeom>
        </p:spPr>
        <p:txBody>
          <a:bodyPr wrap="square" lIns="64291" tIns="32146" rIns="64291" bIns="32146">
            <a:spAutoFit/>
          </a:bodyPr>
          <a:lstStyle/>
          <a:p>
            <a:pPr eaLnBrk="1" hangingPunct="1"/>
            <a:r>
              <a:rPr lang="en-IE" sz="3200" dirty="0">
                <a:solidFill>
                  <a:schemeClr val="tx1"/>
                </a:solidFill>
                <a:latin typeface="+mj-lt"/>
                <a:cs typeface="Abadi MT Condensed Extra Bold"/>
              </a:rPr>
              <a:t>“Viewed narrowly, there seem to be almost as many definitions of intelligence as there were experts asked to define it.”  </a:t>
            </a:r>
            <a:r>
              <a:rPr lang="en-IE" sz="3200" dirty="0">
                <a:latin typeface="+mj-lt"/>
                <a:cs typeface="Abadi MT Condensed Extra Bold"/>
              </a:rPr>
              <a:t>--RJ Sternberg</a:t>
            </a:r>
          </a:p>
        </p:txBody>
      </p:sp>
    </p:spTree>
    <p:extLst>
      <p:ext uri="{BB962C8B-B14F-4D97-AF65-F5344CB8AC3E}">
        <p14:creationId xmlns:p14="http://schemas.microsoft.com/office/powerpoint/2010/main" val="2475405421"/>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ock-photo-4944184-iq-letters.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53" y="-13883"/>
            <a:ext cx="9232906" cy="6858000"/>
          </a:xfrm>
          <a:prstGeom prst="rect">
            <a:avLst/>
          </a:prstGeom>
        </p:spPr>
      </p:pic>
      <p:sp>
        <p:nvSpPr>
          <p:cNvPr id="4" name="TextBox 3"/>
          <p:cNvSpPr txBox="1"/>
          <p:nvPr/>
        </p:nvSpPr>
        <p:spPr>
          <a:xfrm>
            <a:off x="369658" y="492424"/>
            <a:ext cx="8774342" cy="5789564"/>
          </a:xfrm>
          <a:prstGeom prst="rect">
            <a:avLst/>
          </a:prstGeom>
          <a:noFill/>
        </p:spPr>
        <p:txBody>
          <a:bodyPr wrap="square" lIns="64291" tIns="32146" rIns="64291" bIns="32146" rtlCol="0">
            <a:spAutoFit/>
          </a:bodyPr>
          <a:lstStyle/>
          <a:p>
            <a:r>
              <a:rPr lang="en-US" sz="3100" dirty="0" err="1" smtClean="0">
                <a:solidFill>
                  <a:schemeClr val="bg1"/>
                </a:solidFill>
              </a:rPr>
              <a:t>Behavioural</a:t>
            </a:r>
            <a:r>
              <a:rPr lang="en-US" sz="3100" dirty="0" smtClean="0">
                <a:solidFill>
                  <a:schemeClr val="bg1"/>
                </a:solidFill>
              </a:rPr>
              <a:t> Psychologists study the SKILLS underlying intelligent </a:t>
            </a:r>
            <a:r>
              <a:rPr lang="en-US" sz="3100" dirty="0" err="1" smtClean="0">
                <a:solidFill>
                  <a:schemeClr val="bg1"/>
                </a:solidFill>
              </a:rPr>
              <a:t>behaviour</a:t>
            </a:r>
            <a:r>
              <a:rPr lang="mr-IN" sz="3100" dirty="0" smtClean="0">
                <a:solidFill>
                  <a:schemeClr val="bg1"/>
                </a:solidFill>
              </a:rPr>
              <a:t>…</a:t>
            </a:r>
            <a:r>
              <a:rPr lang="ga-IE" sz="3100" dirty="0" smtClean="0">
                <a:solidFill>
                  <a:schemeClr val="bg1"/>
                </a:solidFill>
              </a:rPr>
              <a:t>.</a:t>
            </a:r>
            <a:endParaRPr lang="en-US" sz="3100" dirty="0" smtClean="0">
              <a:solidFill>
                <a:schemeClr val="bg1"/>
              </a:solidFill>
            </a:endParaRPr>
          </a:p>
          <a:p>
            <a:endParaRPr lang="en-US" sz="3100" dirty="0">
              <a:solidFill>
                <a:schemeClr val="bg1"/>
              </a:solidFill>
            </a:endParaRPr>
          </a:p>
          <a:p>
            <a:endParaRPr lang="en-US" sz="3100" dirty="0" smtClean="0">
              <a:solidFill>
                <a:schemeClr val="bg1"/>
              </a:solidFill>
            </a:endParaRPr>
          </a:p>
          <a:p>
            <a:endParaRPr lang="en-US" sz="3100" dirty="0">
              <a:solidFill>
                <a:schemeClr val="bg1"/>
              </a:solidFill>
            </a:endParaRPr>
          </a:p>
          <a:p>
            <a:endParaRPr lang="en-US" sz="3100" dirty="0" smtClean="0">
              <a:solidFill>
                <a:schemeClr val="bg1"/>
              </a:solidFill>
            </a:endParaRPr>
          </a:p>
          <a:p>
            <a:endParaRPr lang="en-US" sz="3100" dirty="0">
              <a:solidFill>
                <a:schemeClr val="bg1"/>
              </a:solidFill>
            </a:endParaRPr>
          </a:p>
          <a:p>
            <a:endParaRPr lang="en-US" sz="3100" dirty="0">
              <a:solidFill>
                <a:schemeClr val="bg1"/>
              </a:solidFill>
            </a:endParaRPr>
          </a:p>
          <a:p>
            <a:endParaRPr lang="en-US" sz="3100" dirty="0">
              <a:solidFill>
                <a:schemeClr val="bg1"/>
              </a:solidFill>
            </a:endParaRPr>
          </a:p>
          <a:p>
            <a:endParaRPr lang="en-US" sz="3100" dirty="0" smtClean="0">
              <a:solidFill>
                <a:schemeClr val="bg1"/>
              </a:solidFill>
            </a:endParaRPr>
          </a:p>
          <a:p>
            <a:endParaRPr lang="en-US" sz="3100" dirty="0">
              <a:solidFill>
                <a:schemeClr val="bg1"/>
              </a:solidFill>
            </a:endParaRPr>
          </a:p>
          <a:p>
            <a:r>
              <a:rPr lang="en-US" sz="3100" dirty="0" smtClean="0">
                <a:solidFill>
                  <a:schemeClr val="bg1"/>
                </a:solidFill>
              </a:rPr>
              <a:t>… and we study how to best teach them</a:t>
            </a:r>
            <a:endParaRPr lang="en-US" sz="3100" dirty="0">
              <a:solidFill>
                <a:schemeClr val="bg1"/>
              </a:solidFill>
            </a:endParaRPr>
          </a:p>
        </p:txBody>
      </p:sp>
    </p:spTree>
    <p:extLst>
      <p:ext uri="{BB962C8B-B14F-4D97-AF65-F5344CB8AC3E}">
        <p14:creationId xmlns:p14="http://schemas.microsoft.com/office/powerpoint/2010/main" val="1479793711"/>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Grp="1" noChangeAspect="1" noChangeArrowheads="1"/>
          </p:cNvPicPr>
          <p:nvPr>
            <p:ph idx="1"/>
          </p:nvPr>
        </p:nvPicPr>
        <p:blipFill>
          <a:blip r:embed="rId3" cstate="print"/>
          <a:srcRect r="-1990" b="14551"/>
          <a:stretch>
            <a:fillRect/>
          </a:stretch>
        </p:blipFill>
        <p:spPr>
          <a:xfrm>
            <a:off x="217766" y="593685"/>
            <a:ext cx="8404684" cy="5022476"/>
          </a:xfrm>
          <a:noFill/>
        </p:spPr>
      </p:pic>
      <p:sp>
        <p:nvSpPr>
          <p:cNvPr id="11" name="Left Brace 10"/>
          <p:cNvSpPr/>
          <p:nvPr/>
        </p:nvSpPr>
        <p:spPr bwMode="auto">
          <a:xfrm rot="16200000">
            <a:off x="4612133" y="5059678"/>
            <a:ext cx="360363" cy="1655763"/>
          </a:xfrm>
          <a:prstGeom prst="leftBrace">
            <a:avLst>
              <a:gd name="adj1" fmla="val 63601"/>
              <a:gd name="adj2" fmla="val 49999"/>
            </a:avLst>
          </a:prstGeom>
          <a:noFill/>
          <a:ln w="25400" cap="flat" cmpd="sng" algn="ctr">
            <a:solidFill>
              <a:schemeClr val="accent4"/>
            </a:solidFill>
            <a:prstDash val="solid"/>
            <a:round/>
            <a:headEnd type="none" w="med" len="med"/>
            <a:tailEnd type="none" w="med" len="med"/>
          </a:ln>
          <a:effectLst/>
        </p:spPr>
        <p:txBody>
          <a:bodyPr lIns="91435" tIns="45718" rIns="91435" bIns="45718"/>
          <a:lstStyle/>
          <a:p>
            <a:pPr>
              <a:defRPr/>
            </a:pPr>
            <a:endParaRPr lang="en-IE" dirty="0"/>
          </a:p>
        </p:txBody>
      </p:sp>
      <p:sp>
        <p:nvSpPr>
          <p:cNvPr id="12" name="Left Brace 11"/>
          <p:cNvSpPr/>
          <p:nvPr/>
        </p:nvSpPr>
        <p:spPr bwMode="auto">
          <a:xfrm rot="16200000">
            <a:off x="4645629" y="4722398"/>
            <a:ext cx="358775" cy="3240087"/>
          </a:xfrm>
          <a:prstGeom prst="leftBrace">
            <a:avLst>
              <a:gd name="adj1" fmla="val 63601"/>
              <a:gd name="adj2" fmla="val 49999"/>
            </a:avLst>
          </a:prstGeom>
          <a:noFill/>
          <a:ln w="25400" cap="flat" cmpd="sng" algn="ctr">
            <a:solidFill>
              <a:schemeClr val="accent4"/>
            </a:solidFill>
            <a:prstDash val="solid"/>
            <a:round/>
            <a:headEnd type="none" w="med" len="med"/>
            <a:tailEnd type="none" w="med" len="med"/>
          </a:ln>
          <a:effectLst/>
        </p:spPr>
        <p:txBody>
          <a:bodyPr lIns="91435" tIns="45718" rIns="91435" bIns="45718"/>
          <a:lstStyle/>
          <a:p>
            <a:pPr>
              <a:defRPr/>
            </a:pPr>
            <a:endParaRPr lang="en-IE"/>
          </a:p>
        </p:txBody>
      </p:sp>
      <p:sp>
        <p:nvSpPr>
          <p:cNvPr id="13" name="TextBox 10"/>
          <p:cNvSpPr txBox="1">
            <a:spLocks noChangeArrowheads="1"/>
          </p:cNvSpPr>
          <p:nvPr/>
        </p:nvSpPr>
        <p:spPr bwMode="auto">
          <a:xfrm>
            <a:off x="4612480" y="5606117"/>
            <a:ext cx="543991" cy="307773"/>
          </a:xfrm>
          <a:prstGeom prst="rect">
            <a:avLst/>
          </a:prstGeom>
          <a:noFill/>
          <a:ln w="9525">
            <a:noFill/>
            <a:miter lim="800000"/>
            <a:headEnd/>
            <a:tailEnd/>
          </a:ln>
        </p:spPr>
        <p:txBody>
          <a:bodyPr wrap="none" lIns="91435" tIns="45718" rIns="91435" bIns="45718">
            <a:spAutoFit/>
          </a:bodyPr>
          <a:lstStyle/>
          <a:p>
            <a:r>
              <a:rPr lang="en-IE" sz="1400" dirty="0">
                <a:solidFill>
                  <a:schemeClr val="tx2"/>
                </a:solidFill>
              </a:rPr>
              <a:t>67%</a:t>
            </a:r>
          </a:p>
        </p:txBody>
      </p:sp>
      <p:sp>
        <p:nvSpPr>
          <p:cNvPr id="14" name="TextBox 11"/>
          <p:cNvSpPr txBox="1">
            <a:spLocks noChangeArrowheads="1"/>
          </p:cNvSpPr>
          <p:nvPr/>
        </p:nvSpPr>
        <p:spPr bwMode="auto">
          <a:xfrm>
            <a:off x="4612480" y="6061793"/>
            <a:ext cx="543991" cy="307773"/>
          </a:xfrm>
          <a:prstGeom prst="rect">
            <a:avLst/>
          </a:prstGeom>
          <a:noFill/>
          <a:ln w="9525">
            <a:noFill/>
            <a:miter lim="800000"/>
            <a:headEnd/>
            <a:tailEnd/>
          </a:ln>
        </p:spPr>
        <p:txBody>
          <a:bodyPr wrap="none" lIns="91435" tIns="45718" rIns="91435" bIns="45718">
            <a:spAutoFit/>
          </a:bodyPr>
          <a:lstStyle/>
          <a:p>
            <a:r>
              <a:rPr lang="en-IE" sz="1400" dirty="0">
                <a:solidFill>
                  <a:schemeClr val="tx2"/>
                </a:solidFill>
              </a:rPr>
              <a:t>96%</a:t>
            </a:r>
          </a:p>
        </p:txBody>
      </p:sp>
      <p:sp>
        <p:nvSpPr>
          <p:cNvPr id="15" name="Rectangle 14"/>
          <p:cNvSpPr/>
          <p:nvPr/>
        </p:nvSpPr>
        <p:spPr>
          <a:xfrm>
            <a:off x="319027" y="289901"/>
            <a:ext cx="8556576" cy="497732"/>
          </a:xfrm>
          <a:prstGeom prst="rect">
            <a:avLst/>
          </a:prstGeom>
        </p:spPr>
        <p:txBody>
          <a:bodyPr wrap="square" lIns="64291" tIns="32146" rIns="64291" bIns="32146">
            <a:spAutoFit/>
          </a:bodyPr>
          <a:lstStyle/>
          <a:p>
            <a:r>
              <a:rPr lang="en-US" sz="2800" dirty="0">
                <a:latin typeface="Abadi MT Condensed Extra Bold"/>
                <a:cs typeface="Abadi MT Condensed Extra Bold"/>
              </a:rPr>
              <a:t>IQ is the measure of performance on an IQ test…</a:t>
            </a:r>
            <a:endParaRPr lang="en-US" sz="2800" dirty="0"/>
          </a:p>
        </p:txBody>
      </p:sp>
      <p:sp>
        <p:nvSpPr>
          <p:cNvPr id="2" name="Rectangle 1"/>
          <p:cNvSpPr/>
          <p:nvPr/>
        </p:nvSpPr>
        <p:spPr>
          <a:xfrm>
            <a:off x="319028" y="694946"/>
            <a:ext cx="2782077" cy="497732"/>
          </a:xfrm>
          <a:prstGeom prst="rect">
            <a:avLst/>
          </a:prstGeom>
        </p:spPr>
        <p:txBody>
          <a:bodyPr wrap="none" lIns="64291" tIns="32146" rIns="64291" bIns="32146">
            <a:spAutoFit/>
          </a:bodyPr>
          <a:lstStyle/>
          <a:p>
            <a:r>
              <a:rPr lang="en-US" sz="2800" dirty="0">
                <a:latin typeface="Abadi MT Condensed Extra Bold"/>
                <a:cs typeface="Abadi MT Condensed Extra Bold"/>
              </a:rPr>
              <a:t>RELATIVE to peers.</a:t>
            </a:r>
          </a:p>
        </p:txBody>
      </p:sp>
    </p:spTree>
    <p:extLst>
      <p:ext uri="{BB962C8B-B14F-4D97-AF65-F5344CB8AC3E}">
        <p14:creationId xmlns:p14="http://schemas.microsoft.com/office/powerpoint/2010/main" val="3448519493"/>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Behaviour</a:t>
            </a:r>
            <a:r>
              <a:rPr lang="en-US" dirty="0" smtClean="0"/>
              <a:t> Analysis &amp; Intelligence</a:t>
            </a:r>
            <a:endParaRPr lang="en-US" dirty="0"/>
          </a:p>
        </p:txBody>
      </p:sp>
      <p:sp>
        <p:nvSpPr>
          <p:cNvPr id="3" name="Content Placeholder 2"/>
          <p:cNvSpPr>
            <a:spLocks noGrp="1"/>
          </p:cNvSpPr>
          <p:nvPr>
            <p:ph idx="1"/>
          </p:nvPr>
        </p:nvSpPr>
        <p:spPr>
          <a:xfrm>
            <a:off x="822960" y="1196752"/>
            <a:ext cx="7543800" cy="4919235"/>
          </a:xfrm>
        </p:spPr>
        <p:txBody>
          <a:bodyPr>
            <a:normAutofit fontScale="92500" lnSpcReduction="20000"/>
          </a:bodyPr>
          <a:lstStyle/>
          <a:p>
            <a:r>
              <a:rPr lang="en-GB" dirty="0"/>
              <a:t>Intelligence is commonly believed to lie beyond the remit and descriptive powers of </a:t>
            </a:r>
            <a:r>
              <a:rPr lang="en-GB" dirty="0" smtClean="0"/>
              <a:t>behaviour analysis</a:t>
            </a:r>
          </a:p>
          <a:p>
            <a:pPr lvl="1"/>
            <a:r>
              <a:rPr lang="en-GB" dirty="0"/>
              <a:t>Theoretical objections to hypothetical constructs (Skinner, </a:t>
            </a:r>
            <a:r>
              <a:rPr lang="en-GB" dirty="0" smtClean="0"/>
              <a:t>1974)</a:t>
            </a:r>
          </a:p>
          <a:p>
            <a:pPr lvl="1"/>
            <a:r>
              <a:rPr lang="en-GB" dirty="0" smtClean="0"/>
              <a:t>Preference </a:t>
            </a:r>
            <a:r>
              <a:rPr lang="en-GB" dirty="0"/>
              <a:t>for functional </a:t>
            </a:r>
            <a:r>
              <a:rPr lang="en-GB" dirty="0" smtClean="0"/>
              <a:t>accounts</a:t>
            </a:r>
          </a:p>
          <a:p>
            <a:pPr lvl="1"/>
            <a:r>
              <a:rPr lang="en-GB" dirty="0" smtClean="0"/>
              <a:t>Apparent </a:t>
            </a:r>
            <a:r>
              <a:rPr lang="en-GB" dirty="0"/>
              <a:t>difficulty in accounting for the </a:t>
            </a:r>
            <a:r>
              <a:rPr lang="en-GB" dirty="0" err="1"/>
              <a:t>generativity</a:t>
            </a:r>
            <a:r>
              <a:rPr lang="en-GB" dirty="0"/>
              <a:t> of language and cognition </a:t>
            </a:r>
            <a:endParaRPr lang="en-GB" dirty="0" smtClean="0"/>
          </a:p>
          <a:p>
            <a:pPr lvl="1"/>
            <a:endParaRPr lang="en-GB" dirty="0"/>
          </a:p>
          <a:p>
            <a:r>
              <a:rPr lang="en-US" dirty="0"/>
              <a:t>However</a:t>
            </a:r>
            <a:r>
              <a:rPr lang="en-GB" dirty="0"/>
              <a:t>, </a:t>
            </a:r>
            <a:r>
              <a:rPr lang="en-GB" dirty="0" smtClean="0"/>
              <a:t>advances </a:t>
            </a:r>
            <a:r>
              <a:rPr lang="en-GB" dirty="0"/>
              <a:t>in </a:t>
            </a:r>
            <a:r>
              <a:rPr lang="en-GB" dirty="0" smtClean="0"/>
              <a:t>RFT have </a:t>
            </a:r>
            <a:r>
              <a:rPr lang="en-GB" dirty="0"/>
              <a:t>led to new insights into how we might conceive </a:t>
            </a:r>
            <a:r>
              <a:rPr lang="en-GB" dirty="0" smtClean="0"/>
              <a:t>and improve intellectual behaviour.</a:t>
            </a:r>
          </a:p>
          <a:p>
            <a:endParaRPr lang="en-GB" dirty="0"/>
          </a:p>
          <a:p>
            <a:endParaRPr lang="en-GB" dirty="0" smtClean="0"/>
          </a:p>
        </p:txBody>
      </p:sp>
    </p:spTree>
    <p:extLst>
      <p:ext uri="{BB962C8B-B14F-4D97-AF65-F5344CB8AC3E}">
        <p14:creationId xmlns:p14="http://schemas.microsoft.com/office/powerpoint/2010/main" val="2685369346"/>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9512" y="188640"/>
            <a:ext cx="8964488" cy="6480720"/>
          </a:xfrm>
        </p:spPr>
        <p:txBody>
          <a:bodyPr/>
          <a:lstStyle/>
          <a:p>
            <a:pPr defTabSz="1307234"/>
            <a:r>
              <a:rPr lang="en-US" dirty="0" smtClean="0">
                <a:effectLst>
                  <a:outerShdw blurRad="50800" dist="38100" dir="2700000" algn="tl" rotWithShape="0">
                    <a:prstClr val="black">
                      <a:alpha val="40000"/>
                    </a:prstClr>
                  </a:outerShdw>
                </a:effectLst>
                <a:latin typeface="Arial" pitchFamily="34" charset="0"/>
              </a:rPr>
              <a:t>Intelligence is </a:t>
            </a:r>
            <a:r>
              <a:rPr lang="en-US" dirty="0" smtClean="0">
                <a:effectLst>
                  <a:outerShdw blurRad="50800" dist="38100" dir="2700000" algn="tl" rotWithShape="0">
                    <a:prstClr val="black">
                      <a:alpha val="40000"/>
                    </a:prstClr>
                  </a:outerShdw>
                </a:effectLst>
                <a:latin typeface="Arial" pitchFamily="34" charset="0"/>
              </a:rPr>
              <a:t>generally assumed </a:t>
            </a:r>
            <a:r>
              <a:rPr lang="en-US" dirty="0" smtClean="0">
                <a:effectLst>
                  <a:outerShdw blurRad="50800" dist="38100" dir="2700000" algn="tl" rotWithShape="0">
                    <a:prstClr val="black">
                      <a:alpha val="40000"/>
                    </a:prstClr>
                  </a:outerShdw>
                </a:effectLst>
                <a:latin typeface="Arial" pitchFamily="34" charset="0"/>
              </a:rPr>
              <a:t>to be a stable trait </a:t>
            </a:r>
            <a:r>
              <a:rPr lang="en-US" sz="2000" dirty="0" smtClean="0">
                <a:effectLst>
                  <a:outerShdw blurRad="50800" dist="38100" dir="2700000" algn="tl" rotWithShape="0">
                    <a:prstClr val="black">
                      <a:alpha val="40000"/>
                    </a:prstClr>
                  </a:outerShdw>
                </a:effectLst>
                <a:latin typeface="Arial" pitchFamily="34" charset="0"/>
              </a:rPr>
              <a:t>(Gardner, 1993; Moffitt, </a:t>
            </a:r>
            <a:r>
              <a:rPr lang="en-US" sz="2000" dirty="0" err="1" smtClean="0">
                <a:effectLst>
                  <a:outerShdw blurRad="50800" dist="38100" dir="2700000" algn="tl" rotWithShape="0">
                    <a:prstClr val="black">
                      <a:alpha val="40000"/>
                    </a:prstClr>
                  </a:outerShdw>
                </a:effectLst>
                <a:latin typeface="Arial" pitchFamily="34" charset="0"/>
              </a:rPr>
              <a:t>Caspi</a:t>
            </a:r>
            <a:r>
              <a:rPr lang="en-US" sz="2000" dirty="0" smtClean="0">
                <a:effectLst>
                  <a:outerShdw blurRad="50800" dist="38100" dir="2700000" algn="tl" rotWithShape="0">
                    <a:prstClr val="black">
                      <a:alpha val="40000"/>
                    </a:prstClr>
                  </a:outerShdw>
                </a:effectLst>
                <a:latin typeface="Arial" pitchFamily="34" charset="0"/>
              </a:rPr>
              <a:t>, </a:t>
            </a:r>
            <a:r>
              <a:rPr lang="en-US" sz="2000" dirty="0" err="1" smtClean="0">
                <a:effectLst>
                  <a:outerShdw blurRad="50800" dist="38100" dir="2700000" algn="tl" rotWithShape="0">
                    <a:prstClr val="black">
                      <a:alpha val="40000"/>
                    </a:prstClr>
                  </a:outerShdw>
                </a:effectLst>
                <a:latin typeface="Arial" pitchFamily="34" charset="0"/>
              </a:rPr>
              <a:t>Harkness</a:t>
            </a:r>
            <a:r>
              <a:rPr lang="en-US" sz="2000" dirty="0" smtClean="0">
                <a:effectLst>
                  <a:outerShdw blurRad="50800" dist="38100" dir="2700000" algn="tl" rotWithShape="0">
                    <a:prstClr val="black">
                      <a:alpha val="40000"/>
                    </a:prstClr>
                  </a:outerShdw>
                </a:effectLst>
                <a:latin typeface="Arial" pitchFamily="34" charset="0"/>
              </a:rPr>
              <a:t>, &amp; Silva, 1993; but see </a:t>
            </a:r>
            <a:r>
              <a:rPr lang="en-US" sz="2000" dirty="0" err="1" smtClean="0">
                <a:effectLst>
                  <a:outerShdw blurRad="50800" dist="38100" dir="2700000" algn="tl" rotWithShape="0">
                    <a:prstClr val="black">
                      <a:alpha val="40000"/>
                    </a:prstClr>
                  </a:outerShdw>
                </a:effectLst>
                <a:latin typeface="Arial" pitchFamily="34" charset="0"/>
              </a:rPr>
              <a:t>Ceci</a:t>
            </a:r>
            <a:r>
              <a:rPr lang="en-US" sz="2000" dirty="0" smtClean="0">
                <a:effectLst>
                  <a:outerShdw blurRad="50800" dist="38100" dir="2700000" algn="tl" rotWithShape="0">
                    <a:prstClr val="black">
                      <a:alpha val="40000"/>
                    </a:prstClr>
                  </a:outerShdw>
                </a:effectLst>
                <a:latin typeface="Arial" pitchFamily="34" charset="0"/>
              </a:rPr>
              <a:t>, 1991; Flynn, 1998) </a:t>
            </a:r>
            <a:r>
              <a:rPr lang="en-US" dirty="0" smtClean="0">
                <a:effectLst>
                  <a:outerShdw blurRad="50800" dist="38100" dir="2700000" algn="tl" rotWithShape="0">
                    <a:prstClr val="black">
                      <a:alpha val="40000"/>
                    </a:prstClr>
                  </a:outerShdw>
                </a:effectLst>
                <a:latin typeface="Arial" pitchFamily="34" charset="0"/>
              </a:rPr>
              <a:t>with a genetic basis</a:t>
            </a:r>
            <a:r>
              <a:rPr lang="en-US" sz="1600" dirty="0" smtClean="0">
                <a:effectLst>
                  <a:outerShdw blurRad="50800" dist="38100" dir="2700000" algn="tl" rotWithShape="0">
                    <a:prstClr val="black">
                      <a:alpha val="40000"/>
                    </a:prstClr>
                  </a:outerShdw>
                </a:effectLst>
                <a:latin typeface="Arial" pitchFamily="34" charset="0"/>
              </a:rPr>
              <a:t> </a:t>
            </a:r>
            <a:r>
              <a:rPr lang="en-US" sz="2000" dirty="0" smtClean="0">
                <a:effectLst>
                  <a:outerShdw blurRad="50800" dist="38100" dir="2700000" algn="tl" rotWithShape="0">
                    <a:prstClr val="black">
                      <a:alpha val="40000"/>
                    </a:prstClr>
                  </a:outerShdw>
                </a:effectLst>
                <a:latin typeface="Arial" pitchFamily="34" charset="0"/>
              </a:rPr>
              <a:t>(Jensen, 1969; </a:t>
            </a:r>
            <a:r>
              <a:rPr lang="en-US" sz="2000" dirty="0" err="1" smtClean="0">
                <a:effectLst>
                  <a:outerShdw blurRad="50800" dist="38100" dir="2700000" algn="tl" rotWithShape="0">
                    <a:prstClr val="black">
                      <a:alpha val="40000"/>
                    </a:prstClr>
                  </a:outerShdw>
                </a:effectLst>
                <a:latin typeface="Arial" pitchFamily="34" charset="0"/>
              </a:rPr>
              <a:t>Plomin</a:t>
            </a:r>
            <a:r>
              <a:rPr lang="en-US" sz="2000" dirty="0" smtClean="0">
                <a:effectLst>
                  <a:outerShdw blurRad="50800" dist="38100" dir="2700000" algn="tl" rotWithShape="0">
                    <a:prstClr val="black">
                      <a:alpha val="40000"/>
                    </a:prstClr>
                  </a:outerShdw>
                </a:effectLst>
                <a:latin typeface="Arial" pitchFamily="34" charset="0"/>
              </a:rPr>
              <a:t>, 1990). </a:t>
            </a:r>
          </a:p>
          <a:p>
            <a:pPr defTabSz="1307234"/>
            <a:r>
              <a:rPr lang="en-US" dirty="0" smtClean="0">
                <a:effectLst>
                  <a:outerShdw blurRad="50800" dist="38100" dir="2700000" algn="tl" rotWithShape="0">
                    <a:prstClr val="black">
                      <a:alpha val="40000"/>
                    </a:prstClr>
                  </a:outerShdw>
                </a:effectLst>
                <a:latin typeface="Arial" pitchFamily="34" charset="0"/>
              </a:rPr>
              <a:t>IQ test performance scores do in fact predict educational success and several important life factors, such as career </a:t>
            </a:r>
            <a:r>
              <a:rPr lang="en-US" dirty="0" smtClean="0">
                <a:effectLst>
                  <a:outerShdw blurRad="50800" dist="38100" dir="2700000" algn="tl" rotWithShape="0">
                    <a:prstClr val="black">
                      <a:alpha val="40000"/>
                    </a:prstClr>
                  </a:outerShdw>
                </a:effectLst>
                <a:latin typeface="Arial" pitchFamily="34" charset="0"/>
              </a:rPr>
              <a:t>success, </a:t>
            </a:r>
            <a:r>
              <a:rPr lang="en-US" dirty="0" smtClean="0">
                <a:effectLst>
                  <a:outerShdw blurRad="50800" dist="38100" dir="2700000" algn="tl" rotWithShape="0">
                    <a:prstClr val="black">
                      <a:alpha val="40000"/>
                    </a:prstClr>
                  </a:outerShdw>
                </a:effectLst>
                <a:latin typeface="Arial" pitchFamily="34" charset="0"/>
              </a:rPr>
              <a:t>health and even </a:t>
            </a:r>
            <a:r>
              <a:rPr lang="en-US" dirty="0" smtClean="0">
                <a:effectLst>
                  <a:outerShdw blurRad="50800" dist="38100" dir="2700000" algn="tl" rotWithShape="0">
                    <a:prstClr val="black">
                      <a:alpha val="40000"/>
                    </a:prstClr>
                  </a:outerShdw>
                </a:effectLst>
                <a:latin typeface="Arial" pitchFamily="34" charset="0"/>
              </a:rPr>
              <a:t>happiness </a:t>
            </a:r>
            <a:r>
              <a:rPr lang="en-US" sz="2000" dirty="0" smtClean="0">
                <a:effectLst>
                  <a:outerShdw blurRad="50800" dist="38100" dir="2700000" algn="tl" rotWithShape="0">
                    <a:prstClr val="black">
                      <a:alpha val="40000"/>
                    </a:prstClr>
                  </a:outerShdw>
                </a:effectLst>
                <a:latin typeface="Arial" pitchFamily="34" charset="0"/>
              </a:rPr>
              <a:t>(</a:t>
            </a:r>
            <a:r>
              <a:rPr lang="en-US" sz="2000" dirty="0" err="1" smtClean="0">
                <a:effectLst>
                  <a:outerShdw blurRad="50800" dist="38100" dir="2700000" algn="tl" rotWithShape="0">
                    <a:prstClr val="black">
                      <a:alpha val="40000"/>
                    </a:prstClr>
                  </a:outerShdw>
                </a:effectLst>
                <a:latin typeface="Arial" pitchFamily="34" charset="0"/>
              </a:rPr>
              <a:t>Deary</a:t>
            </a:r>
            <a:r>
              <a:rPr lang="en-US" sz="2000" dirty="0" smtClean="0">
                <a:effectLst>
                  <a:outerShdw blurRad="50800" dist="38100" dir="2700000" algn="tl" rotWithShape="0">
                    <a:prstClr val="black">
                      <a:alpha val="40000"/>
                    </a:prstClr>
                  </a:outerShdw>
                </a:effectLst>
                <a:latin typeface="Arial" pitchFamily="34" charset="0"/>
              </a:rPr>
              <a:t>, Strand, Smith, &amp; </a:t>
            </a:r>
            <a:r>
              <a:rPr lang="en-US" sz="2000" dirty="0" err="1" smtClean="0">
                <a:effectLst>
                  <a:outerShdw blurRad="50800" dist="38100" dir="2700000" algn="tl" rotWithShape="0">
                    <a:prstClr val="black">
                      <a:alpha val="40000"/>
                    </a:prstClr>
                  </a:outerShdw>
                </a:effectLst>
                <a:latin typeface="Arial" pitchFamily="34" charset="0"/>
              </a:rPr>
              <a:t>Fernandes</a:t>
            </a:r>
            <a:r>
              <a:rPr lang="en-US" sz="2000" dirty="0" smtClean="0">
                <a:effectLst>
                  <a:outerShdw blurRad="50800" dist="38100" dir="2700000" algn="tl" rotWithShape="0">
                    <a:prstClr val="black">
                      <a:alpha val="40000"/>
                    </a:prstClr>
                  </a:outerShdw>
                </a:effectLst>
                <a:latin typeface="Arial" pitchFamily="34" charset="0"/>
              </a:rPr>
              <a:t>, 2007, Jenson, 2002). </a:t>
            </a:r>
          </a:p>
          <a:p>
            <a:pPr defTabSz="1307234"/>
            <a:r>
              <a:rPr lang="en-US" dirty="0" smtClean="0">
                <a:effectLst>
                  <a:outerShdw blurRad="50800" dist="38100" dir="2700000" algn="tl" rotWithShape="0">
                    <a:prstClr val="black">
                      <a:alpha val="40000"/>
                    </a:prstClr>
                  </a:outerShdw>
                </a:effectLst>
                <a:latin typeface="Arial" pitchFamily="34" charset="0"/>
              </a:rPr>
              <a:t>But a behavioral approach assumes intelligence to be a malleable skill set with an increasing role played by environmental factors </a:t>
            </a:r>
            <a:r>
              <a:rPr lang="en-US" sz="2000" dirty="0" smtClean="0">
                <a:effectLst>
                  <a:outerShdw blurRad="50800" dist="38100" dir="2700000" algn="tl" rotWithShape="0">
                    <a:prstClr val="black">
                      <a:alpha val="40000"/>
                    </a:prstClr>
                  </a:outerShdw>
                </a:effectLst>
                <a:latin typeface="Arial" pitchFamily="34" charset="0"/>
              </a:rPr>
              <a:t>(Cassidy, Roche, &amp; </a:t>
            </a:r>
            <a:r>
              <a:rPr lang="en-US" sz="2000" dirty="0" err="1" smtClean="0">
                <a:effectLst>
                  <a:outerShdw blurRad="50800" dist="38100" dir="2700000" algn="tl" rotWithShape="0">
                    <a:prstClr val="black">
                      <a:alpha val="40000"/>
                    </a:prstClr>
                  </a:outerShdw>
                </a:effectLst>
                <a:latin typeface="Arial" pitchFamily="34" charset="0"/>
              </a:rPr>
              <a:t>O’Hora</a:t>
            </a:r>
            <a:r>
              <a:rPr lang="en-US" sz="2000" dirty="0" smtClean="0">
                <a:effectLst>
                  <a:outerShdw blurRad="50800" dist="38100" dir="2700000" algn="tl" rotWithShape="0">
                    <a:prstClr val="black">
                      <a:alpha val="40000"/>
                    </a:prstClr>
                  </a:outerShdw>
                </a:effectLst>
                <a:latin typeface="Arial" pitchFamily="34" charset="0"/>
              </a:rPr>
              <a:t>, 2010, See </a:t>
            </a:r>
            <a:r>
              <a:rPr lang="en-US" sz="2000" dirty="0" err="1" smtClean="0">
                <a:effectLst>
                  <a:outerShdw blurRad="50800" dist="38100" dir="2700000" algn="tl" rotWithShape="0">
                    <a:prstClr val="black">
                      <a:alpha val="40000"/>
                    </a:prstClr>
                  </a:outerShdw>
                </a:effectLst>
                <a:latin typeface="Arial" pitchFamily="34" charset="0"/>
              </a:rPr>
              <a:t>Nisbett</a:t>
            </a:r>
            <a:r>
              <a:rPr lang="en-US" sz="2000" dirty="0" smtClean="0">
                <a:effectLst>
                  <a:outerShdw blurRad="50800" dist="38100" dir="2700000" algn="tl" rotWithShape="0">
                    <a:prstClr val="black">
                      <a:alpha val="40000"/>
                    </a:prstClr>
                  </a:outerShdw>
                </a:effectLst>
                <a:latin typeface="Arial" pitchFamily="34" charset="0"/>
              </a:rPr>
              <a:t> et al 2012) </a:t>
            </a:r>
          </a:p>
          <a:p>
            <a:endParaRPr lang="en-GB"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p:nvPr>
        </p:nvSpPr>
        <p:spPr bwMode="auto">
          <a:noFill/>
        </p:spPr>
        <p:txBody>
          <a:bodyPr vert="horz" wrap="square" lIns="91440" tIns="45720" rIns="91440" bIns="45720" numCol="1" anchorCtr="0" compatLnSpc="1">
            <a:prstTxWarp prst="textNoShape">
              <a:avLst/>
            </a:prstTxWarp>
            <a:normAutofit fontScale="90000"/>
          </a:bodyPr>
          <a:lstStyle/>
          <a:p>
            <a:pPr algn="ctr"/>
            <a:r>
              <a:rPr lang="en-IE" dirty="0" smtClean="0">
                <a:effectLst/>
              </a:rPr>
              <a:t>Relational Frame Theory and human intelligence</a:t>
            </a:r>
            <a:endParaRPr lang="en-US" dirty="0" smtClean="0">
              <a:effectLst/>
            </a:endParaRPr>
          </a:p>
        </p:txBody>
      </p:sp>
      <p:sp>
        <p:nvSpPr>
          <p:cNvPr id="68611" name="Rectangle 3"/>
          <p:cNvSpPr>
            <a:spLocks noGrp="1"/>
          </p:cNvSpPr>
          <p:nvPr>
            <p:ph type="body" idx="1"/>
          </p:nvPr>
        </p:nvSpPr>
        <p:spPr>
          <a:xfrm>
            <a:off x="928662" y="1447800"/>
            <a:ext cx="8005788" cy="4800600"/>
          </a:xfrm>
        </p:spPr>
        <p:txBody>
          <a:bodyPr/>
          <a:lstStyle/>
          <a:p>
            <a:r>
              <a:rPr lang="en-US" sz="2800" dirty="0" smtClean="0"/>
              <a:t>A modern behavioral research </a:t>
            </a:r>
            <a:r>
              <a:rPr lang="en-US" sz="2800" dirty="0" err="1" smtClean="0"/>
              <a:t>programme</a:t>
            </a:r>
            <a:r>
              <a:rPr lang="en-US" sz="2800" dirty="0" smtClean="0"/>
              <a:t> has been designed specifically to understand how the skills associated with high intelligence might be established in educational interventions. </a:t>
            </a:r>
          </a:p>
          <a:p>
            <a:r>
              <a:rPr lang="en-GB" sz="2800" dirty="0" smtClean="0"/>
              <a:t>In a nutshell, RFT is a functional-analytic behavioural theory of human language and cognition.</a:t>
            </a:r>
          </a:p>
          <a:p>
            <a:r>
              <a:rPr lang="en-GB" sz="2800" dirty="0" smtClean="0"/>
              <a:t>RFT claims that the foundational skill for most intellectual abilities is Derived Relational Responding.</a:t>
            </a:r>
          </a:p>
          <a:p>
            <a:endParaRPr lang="en-US" sz="2800" dirty="0" smtClean="0"/>
          </a:p>
        </p:txBody>
      </p:sp>
      <p:pic>
        <p:nvPicPr>
          <p:cNvPr id="4" name="Picture 3"/>
          <p:cNvPicPr>
            <a:picLocks noChangeAspect="1"/>
          </p:cNvPicPr>
          <p:nvPr/>
        </p:nvPicPr>
        <p:blipFill>
          <a:blip r:embed="rId2"/>
          <a:stretch>
            <a:fillRect/>
          </a:stretch>
        </p:blipFill>
        <p:spPr>
          <a:xfrm>
            <a:off x="-103440" y="0"/>
            <a:ext cx="9247440" cy="9649072"/>
          </a:xfrm>
          <a:prstGeom prst="rect">
            <a:avLst/>
          </a:prstGeom>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p:nvPr>
        </p:nvSpPr>
        <p:spPr bwMode="auto">
          <a:noFill/>
        </p:spPr>
        <p:txBody>
          <a:bodyPr vert="horz" wrap="square" lIns="91440" tIns="45720" rIns="91440" bIns="45720" numCol="1" anchorCtr="0" compatLnSpc="1">
            <a:prstTxWarp prst="textNoShape">
              <a:avLst/>
            </a:prstTxWarp>
          </a:bodyPr>
          <a:lstStyle/>
          <a:p>
            <a:pPr algn="ctr"/>
            <a:r>
              <a:rPr lang="en-IE" dirty="0" smtClean="0">
                <a:effectLst/>
              </a:rPr>
              <a:t>RFT and human intelligence</a:t>
            </a:r>
            <a:endParaRPr lang="en-US" dirty="0" smtClean="0">
              <a:effectLst/>
            </a:endParaRPr>
          </a:p>
        </p:txBody>
      </p:sp>
      <p:sp>
        <p:nvSpPr>
          <p:cNvPr id="69635" name="Rectangle 3"/>
          <p:cNvSpPr>
            <a:spLocks noGrp="1"/>
          </p:cNvSpPr>
          <p:nvPr>
            <p:ph type="body" idx="1"/>
          </p:nvPr>
        </p:nvSpPr>
        <p:spPr>
          <a:xfrm>
            <a:off x="928662" y="1447800"/>
            <a:ext cx="8005788" cy="4800600"/>
          </a:xfrm>
        </p:spPr>
        <p:txBody>
          <a:bodyPr/>
          <a:lstStyle/>
          <a:p>
            <a:r>
              <a:rPr lang="en-GB" dirty="0" smtClean="0"/>
              <a:t>What is Derived Relational Responding??</a:t>
            </a:r>
          </a:p>
          <a:p>
            <a:r>
              <a:rPr lang="en-GB" dirty="0" smtClean="0"/>
              <a:t>DRR is the skill of relating objects to each other in accordance with a small family of mathematical relationships (e.g. symmetry, equivalence, opposition, more-than, less-than).</a:t>
            </a:r>
          </a:p>
          <a:p>
            <a:r>
              <a:rPr lang="en-GB" dirty="0" smtClean="0"/>
              <a:t>Equivalence is the most basic of the relations that can be trained.</a:t>
            </a:r>
          </a:p>
          <a:p>
            <a:endParaRPr lang="en-US" dirty="0" smtClean="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p:nvPr>
        </p:nvSpPr>
        <p:spPr bwMode="auto">
          <a:xfrm>
            <a:off x="1435100" y="274638"/>
            <a:ext cx="7499350" cy="922337"/>
          </a:xfrm>
          <a:noFill/>
        </p:spPr>
        <p:txBody>
          <a:bodyPr vert="horz" wrap="square" lIns="91440" tIns="45720" rIns="91440" bIns="45720" numCol="1" anchorCtr="0" compatLnSpc="1">
            <a:prstTxWarp prst="textNoShape">
              <a:avLst/>
            </a:prstTxWarp>
          </a:bodyPr>
          <a:lstStyle/>
          <a:p>
            <a:pPr algn="ctr"/>
            <a:r>
              <a:rPr lang="en-IE" smtClean="0">
                <a:effectLst/>
              </a:rPr>
              <a:t>Equivalence</a:t>
            </a:r>
            <a:endParaRPr lang="en-US" smtClean="0">
              <a:effectLst/>
            </a:endParaRPr>
          </a:p>
        </p:txBody>
      </p:sp>
      <p:pic>
        <p:nvPicPr>
          <p:cNvPr id="70660" name="Picture 4"/>
          <p:cNvPicPr>
            <a:picLocks noGrp="1" noChangeAspect="1" noChangeArrowheads="1"/>
          </p:cNvPicPr>
          <p:nvPr>
            <p:ph type="body" idx="1"/>
          </p:nvPr>
        </p:nvPicPr>
        <p:blipFill>
          <a:blip r:embed="rId2" cstate="print"/>
          <a:srcRect/>
          <a:stretch>
            <a:fillRect/>
          </a:stretch>
        </p:blipFill>
        <p:spPr>
          <a:xfrm>
            <a:off x="2195513" y="1196975"/>
            <a:ext cx="5761037" cy="2519363"/>
          </a:xfrm>
        </p:spPr>
      </p:pic>
      <p:sp>
        <p:nvSpPr>
          <p:cNvPr id="70661" name="Text Box 5"/>
          <p:cNvSpPr txBox="1">
            <a:spLocks noChangeArrowheads="1"/>
          </p:cNvSpPr>
          <p:nvPr/>
        </p:nvSpPr>
        <p:spPr bwMode="auto">
          <a:xfrm>
            <a:off x="1403350" y="3789363"/>
            <a:ext cx="7272338" cy="2563812"/>
          </a:xfrm>
          <a:prstGeom prst="rect">
            <a:avLst/>
          </a:prstGeom>
          <a:noFill/>
          <a:ln w="9525">
            <a:noFill/>
            <a:miter lim="800000"/>
            <a:headEnd/>
            <a:tailEnd/>
          </a:ln>
          <a:effectLst/>
        </p:spPr>
        <p:txBody>
          <a:bodyPr>
            <a:spAutoFit/>
          </a:bodyPr>
          <a:lstStyle/>
          <a:p>
            <a:pPr eaLnBrk="1" hangingPunct="1">
              <a:spcBef>
                <a:spcPct val="30000"/>
              </a:spcBef>
            </a:pPr>
            <a:r>
              <a:rPr lang="en-GB"/>
              <a:t>From an RFT perspective, THIS is the essence of language.  Train ANY relationship between ANY range of objects and NEW relations emerge which weren’t directly trained. So, if you train that A1 is the same as B1 and C1, most verbally able children will be able to tell you that C1 is the same as A1, that B1 is the same as A1 (those are reversing the trained relation) and also that B1 and C1 are the same.  Thus, if you train the blue arrow relations, the red arrow relations will also be learned.</a:t>
            </a:r>
          </a:p>
          <a:p>
            <a:endParaRPr lang="en-US"/>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ine 3"/>
          <p:cNvSpPr>
            <a:spLocks noChangeShapeType="1"/>
          </p:cNvSpPr>
          <p:nvPr/>
        </p:nvSpPr>
        <p:spPr bwMode="auto">
          <a:xfrm>
            <a:off x="3559051" y="3230836"/>
            <a:ext cx="1295400" cy="1588"/>
          </a:xfrm>
          <a:prstGeom prst="line">
            <a:avLst/>
          </a:prstGeom>
          <a:noFill/>
          <a:ln w="50800" cap="sq">
            <a:solidFill>
              <a:srgbClr val="002D99"/>
            </a:solidFill>
            <a:round/>
            <a:headEnd/>
            <a:tailEnd type="triangle" w="sm" len="sm"/>
          </a:ln>
        </p:spPr>
        <p:txBody>
          <a:bodyPr lIns="0" tIns="0" rIns="0" bIns="0">
            <a:prstTxWarp prst="textNoShape">
              <a:avLst/>
            </a:prstTxWarp>
          </a:bodyPr>
          <a:lstStyle/>
          <a:p>
            <a:endParaRPr lang="en-US"/>
          </a:p>
        </p:txBody>
      </p:sp>
      <p:sp>
        <p:nvSpPr>
          <p:cNvPr id="11" name="Rectangle 4"/>
          <p:cNvSpPr>
            <a:spLocks/>
          </p:cNvSpPr>
          <p:nvPr/>
        </p:nvSpPr>
        <p:spPr bwMode="auto">
          <a:xfrm>
            <a:off x="5176516" y="2853656"/>
            <a:ext cx="1946983" cy="677108"/>
          </a:xfrm>
          <a:prstGeom prst="rect">
            <a:avLst/>
          </a:prstGeom>
          <a:noFill/>
          <a:ln w="12700" cap="sq">
            <a:noFill/>
            <a:miter lim="800000"/>
            <a:headEnd/>
            <a:tailEnd/>
          </a:ln>
        </p:spPr>
        <p:txBody>
          <a:bodyPr wrap="none" lIns="0" tIns="0" rIns="40615" bIns="0">
            <a:prstTxWarp prst="textNoShape">
              <a:avLst/>
            </a:prstTxWarp>
            <a:spAutoFit/>
          </a:bodyPr>
          <a:lstStyle/>
          <a:p>
            <a:pPr marL="38098"/>
            <a:r>
              <a:rPr lang="en-US" sz="4400" dirty="0" smtClean="0">
                <a:solidFill>
                  <a:srgbClr val="663300"/>
                </a:solidFill>
                <a:latin typeface="Times New Roman" charset="0"/>
                <a:ea typeface="Times New Roman" charset="0"/>
                <a:cs typeface="Times New Roman" charset="0"/>
                <a:sym typeface="Times New Roman" charset="0"/>
              </a:rPr>
              <a:t>Dog</a:t>
            </a:r>
            <a:r>
              <a:rPr lang="en-US" sz="2000" dirty="0" smtClean="0">
                <a:solidFill>
                  <a:srgbClr val="663300"/>
                </a:solidFill>
                <a:latin typeface="Times New Roman" charset="0"/>
                <a:ea typeface="Times New Roman" charset="0"/>
                <a:cs typeface="Times New Roman" charset="0"/>
                <a:sym typeface="Times New Roman" charset="0"/>
              </a:rPr>
              <a:t>(spoken)</a:t>
            </a:r>
            <a:endParaRPr lang="en-US" sz="2000" dirty="0">
              <a:solidFill>
                <a:srgbClr val="663300"/>
              </a:solidFill>
              <a:latin typeface="Times New Roman" charset="0"/>
              <a:ea typeface="Times New Roman" charset="0"/>
              <a:cs typeface="Times New Roman" charset="0"/>
              <a:sym typeface="Times New Roman" charset="0"/>
            </a:endParaRPr>
          </a:p>
        </p:txBody>
      </p:sp>
      <p:sp>
        <p:nvSpPr>
          <p:cNvPr id="12" name="Line 5"/>
          <p:cNvSpPr>
            <a:spLocks noChangeShapeType="1"/>
          </p:cNvSpPr>
          <p:nvPr/>
        </p:nvSpPr>
        <p:spPr bwMode="auto">
          <a:xfrm flipH="1">
            <a:off x="4473451" y="3535636"/>
            <a:ext cx="1066800" cy="1371600"/>
          </a:xfrm>
          <a:prstGeom prst="line">
            <a:avLst/>
          </a:prstGeom>
          <a:noFill/>
          <a:ln w="50800" cap="sq">
            <a:solidFill>
              <a:srgbClr val="002D99"/>
            </a:solidFill>
            <a:round/>
            <a:headEnd/>
            <a:tailEnd type="triangle" w="sm" len="sm"/>
          </a:ln>
        </p:spPr>
        <p:txBody>
          <a:bodyPr lIns="0" tIns="0" rIns="0" bIns="0">
            <a:prstTxWarp prst="textNoShape">
              <a:avLst/>
            </a:prstTxWarp>
          </a:bodyPr>
          <a:lstStyle/>
          <a:p>
            <a:endParaRPr lang="en-US"/>
          </a:p>
        </p:txBody>
      </p:sp>
      <p:sp>
        <p:nvSpPr>
          <p:cNvPr id="13" name="Rectangle 6"/>
          <p:cNvSpPr>
            <a:spLocks/>
          </p:cNvSpPr>
          <p:nvPr/>
        </p:nvSpPr>
        <p:spPr bwMode="auto">
          <a:xfrm>
            <a:off x="3520331" y="4797872"/>
            <a:ext cx="2445516" cy="677108"/>
          </a:xfrm>
          <a:prstGeom prst="rect">
            <a:avLst/>
          </a:prstGeom>
          <a:noFill/>
          <a:ln w="12700" cap="sq">
            <a:noFill/>
            <a:miter lim="800000"/>
            <a:headEnd/>
            <a:tailEnd/>
          </a:ln>
        </p:spPr>
        <p:txBody>
          <a:bodyPr wrap="none" lIns="0" tIns="0" rIns="40615" bIns="0">
            <a:prstTxWarp prst="textNoShape">
              <a:avLst/>
            </a:prstTxWarp>
            <a:spAutoFit/>
          </a:bodyPr>
          <a:lstStyle/>
          <a:p>
            <a:pPr marL="38098"/>
            <a:r>
              <a:rPr lang="en-US" sz="4400" dirty="0">
                <a:solidFill>
                  <a:srgbClr val="663300"/>
                </a:solidFill>
                <a:latin typeface="Times New Roman" charset="0"/>
                <a:ea typeface="Times New Roman" charset="0"/>
                <a:cs typeface="Times New Roman" charset="0"/>
                <a:sym typeface="Times New Roman" charset="0"/>
              </a:rPr>
              <a:t>“Dog</a:t>
            </a:r>
            <a:r>
              <a:rPr lang="en-US" sz="4400" dirty="0" smtClean="0">
                <a:solidFill>
                  <a:srgbClr val="663300"/>
                </a:solidFill>
                <a:latin typeface="Times New Roman" charset="0"/>
                <a:ea typeface="Times New Roman" charset="0"/>
                <a:cs typeface="Times New Roman" charset="0"/>
                <a:sym typeface="Times New Roman" charset="0"/>
              </a:rPr>
              <a:t>”</a:t>
            </a:r>
            <a:r>
              <a:rPr lang="en-US" sz="2000" dirty="0" smtClean="0">
                <a:solidFill>
                  <a:srgbClr val="663300"/>
                </a:solidFill>
                <a:latin typeface="Times New Roman" charset="0"/>
                <a:ea typeface="Times New Roman" charset="0"/>
                <a:cs typeface="Times New Roman" charset="0"/>
                <a:sym typeface="Times New Roman" charset="0"/>
              </a:rPr>
              <a:t>(written)</a:t>
            </a:r>
            <a:endParaRPr lang="en-US" sz="2000" dirty="0">
              <a:solidFill>
                <a:srgbClr val="663300"/>
              </a:solidFill>
              <a:latin typeface="Times New Roman" charset="0"/>
              <a:ea typeface="Times New Roman" charset="0"/>
              <a:cs typeface="Times New Roman" charset="0"/>
              <a:sym typeface="Times New Roman" charset="0"/>
            </a:endParaRPr>
          </a:p>
        </p:txBody>
      </p:sp>
      <p:sp>
        <p:nvSpPr>
          <p:cNvPr id="14" name="Line 7"/>
          <p:cNvSpPr>
            <a:spLocks noChangeShapeType="1"/>
          </p:cNvSpPr>
          <p:nvPr/>
        </p:nvSpPr>
        <p:spPr bwMode="auto">
          <a:xfrm flipH="1">
            <a:off x="3559052" y="3459436"/>
            <a:ext cx="1219200" cy="1588"/>
          </a:xfrm>
          <a:prstGeom prst="line">
            <a:avLst/>
          </a:prstGeom>
          <a:noFill/>
          <a:ln w="50800">
            <a:solidFill>
              <a:srgbClr val="002D99"/>
            </a:solidFill>
            <a:prstDash val="dash"/>
            <a:round/>
            <a:headEnd/>
            <a:tailEnd type="triangle" w="sm" len="sm"/>
          </a:ln>
        </p:spPr>
        <p:txBody>
          <a:bodyPr lIns="0" tIns="0" rIns="0" bIns="0">
            <a:prstTxWarp prst="textNoShape">
              <a:avLst/>
            </a:prstTxWarp>
          </a:bodyPr>
          <a:lstStyle/>
          <a:p>
            <a:endParaRPr lang="en-US"/>
          </a:p>
        </p:txBody>
      </p:sp>
      <p:sp>
        <p:nvSpPr>
          <p:cNvPr id="15" name="Line 8"/>
          <p:cNvSpPr>
            <a:spLocks noChangeShapeType="1"/>
          </p:cNvSpPr>
          <p:nvPr/>
        </p:nvSpPr>
        <p:spPr bwMode="auto">
          <a:xfrm rot="10800000" flipH="1">
            <a:off x="4854451" y="3611836"/>
            <a:ext cx="990600" cy="1295400"/>
          </a:xfrm>
          <a:prstGeom prst="line">
            <a:avLst/>
          </a:prstGeom>
          <a:noFill/>
          <a:ln w="50800">
            <a:solidFill>
              <a:srgbClr val="002D99"/>
            </a:solidFill>
            <a:prstDash val="dash"/>
            <a:round/>
            <a:headEnd/>
            <a:tailEnd type="triangle" w="sm" len="sm"/>
          </a:ln>
        </p:spPr>
        <p:txBody>
          <a:bodyPr lIns="0" tIns="0" rIns="0" bIns="0">
            <a:prstTxWarp prst="textNoShape">
              <a:avLst/>
            </a:prstTxWarp>
          </a:bodyPr>
          <a:lstStyle/>
          <a:p>
            <a:endParaRPr lang="en-US"/>
          </a:p>
        </p:txBody>
      </p:sp>
      <p:sp>
        <p:nvSpPr>
          <p:cNvPr id="16" name="Line 9"/>
          <p:cNvSpPr>
            <a:spLocks noChangeShapeType="1"/>
          </p:cNvSpPr>
          <p:nvPr/>
        </p:nvSpPr>
        <p:spPr bwMode="auto">
          <a:xfrm rot="10800000">
            <a:off x="3025651" y="3916636"/>
            <a:ext cx="1219200" cy="914400"/>
          </a:xfrm>
          <a:prstGeom prst="line">
            <a:avLst/>
          </a:prstGeom>
          <a:noFill/>
          <a:ln w="50800">
            <a:solidFill>
              <a:srgbClr val="002D99"/>
            </a:solidFill>
            <a:prstDash val="dash"/>
            <a:round/>
            <a:headEnd/>
            <a:tailEnd type="triangle" w="sm" len="sm"/>
          </a:ln>
        </p:spPr>
        <p:txBody>
          <a:bodyPr lIns="0" tIns="0" rIns="0" bIns="0">
            <a:prstTxWarp prst="textNoShape">
              <a:avLst/>
            </a:prstTxWarp>
          </a:bodyPr>
          <a:lstStyle/>
          <a:p>
            <a:endParaRPr lang="en-US"/>
          </a:p>
        </p:txBody>
      </p:sp>
      <p:sp>
        <p:nvSpPr>
          <p:cNvPr id="17" name="Line 10"/>
          <p:cNvSpPr>
            <a:spLocks noChangeShapeType="1"/>
          </p:cNvSpPr>
          <p:nvPr/>
        </p:nvSpPr>
        <p:spPr bwMode="auto">
          <a:xfrm>
            <a:off x="2797051" y="3992836"/>
            <a:ext cx="1143000" cy="838200"/>
          </a:xfrm>
          <a:prstGeom prst="line">
            <a:avLst/>
          </a:prstGeom>
          <a:noFill/>
          <a:ln w="50800">
            <a:solidFill>
              <a:srgbClr val="002D99"/>
            </a:solidFill>
            <a:prstDash val="dash"/>
            <a:round/>
            <a:headEnd/>
            <a:tailEnd type="triangle" w="sm" len="sm"/>
          </a:ln>
        </p:spPr>
        <p:txBody>
          <a:bodyPr lIns="0" tIns="0" rIns="0" bIns="0">
            <a:prstTxWarp prst="textNoShape">
              <a:avLst/>
            </a:prstTxWarp>
          </a:bodyPr>
          <a:lstStyle/>
          <a:p>
            <a:endParaRPr lang="en-US"/>
          </a:p>
        </p:txBody>
      </p:sp>
      <p:grpSp>
        <p:nvGrpSpPr>
          <p:cNvPr id="2" name="Group 11"/>
          <p:cNvGrpSpPr>
            <a:grpSpLocks/>
          </p:cNvGrpSpPr>
          <p:nvPr/>
        </p:nvGrpSpPr>
        <p:grpSpPr bwMode="auto">
          <a:xfrm>
            <a:off x="4355977" y="2060849"/>
            <a:ext cx="2778263" cy="1133476"/>
            <a:chOff x="0" y="-35"/>
            <a:chExt cx="1749" cy="714"/>
          </a:xfrm>
        </p:grpSpPr>
        <p:sp>
          <p:nvSpPr>
            <p:cNvPr id="19" name="Line 12"/>
            <p:cNvSpPr>
              <a:spLocks noChangeShapeType="1"/>
            </p:cNvSpPr>
            <p:nvPr/>
          </p:nvSpPr>
          <p:spPr bwMode="auto">
            <a:xfrm rot="10800000" flipH="1">
              <a:off x="0" y="192"/>
              <a:ext cx="562" cy="487"/>
            </a:xfrm>
            <a:prstGeom prst="line">
              <a:avLst/>
            </a:prstGeom>
            <a:noFill/>
            <a:ln w="12700" cap="sq">
              <a:solidFill>
                <a:srgbClr val="000000"/>
              </a:solidFill>
              <a:miter lim="800000"/>
              <a:headEnd/>
              <a:tailEnd/>
            </a:ln>
          </p:spPr>
          <p:txBody>
            <a:bodyPr lIns="0" tIns="0" rIns="0" bIns="0">
              <a:prstTxWarp prst="textNoShape">
                <a:avLst/>
              </a:prstTxWarp>
            </a:bodyPr>
            <a:lstStyle/>
            <a:p>
              <a:endParaRPr lang="en-US"/>
            </a:p>
          </p:txBody>
        </p:sp>
        <p:sp>
          <p:nvSpPr>
            <p:cNvPr id="20" name="Rectangle 13"/>
            <p:cNvSpPr>
              <a:spLocks/>
            </p:cNvSpPr>
            <p:nvPr/>
          </p:nvSpPr>
          <p:spPr bwMode="auto">
            <a:xfrm>
              <a:off x="649" y="0"/>
              <a:ext cx="960" cy="238"/>
            </a:xfrm>
            <a:prstGeom prst="rect">
              <a:avLst/>
            </a:prstGeom>
            <a:solidFill>
              <a:srgbClr val="FF9900"/>
            </a:solidFill>
            <a:ln w="12700" cap="sq">
              <a:solidFill>
                <a:srgbClr val="000000"/>
              </a:solidFill>
              <a:miter lim="800000"/>
              <a:headEnd/>
              <a:tailEnd/>
            </a:ln>
          </p:spPr>
          <p:txBody>
            <a:bodyPr lIns="0" tIns="0" rIns="0" bIns="0">
              <a:prstTxWarp prst="textNoShape">
                <a:avLst/>
              </a:prstTxWarp>
            </a:bodyPr>
            <a:lstStyle/>
            <a:p>
              <a:pPr algn="ctr"/>
              <a:endParaRPr lang="en-US"/>
            </a:p>
          </p:txBody>
        </p:sp>
        <p:sp>
          <p:nvSpPr>
            <p:cNvPr id="21" name="Rectangle 14"/>
            <p:cNvSpPr>
              <a:spLocks/>
            </p:cNvSpPr>
            <p:nvPr/>
          </p:nvSpPr>
          <p:spPr bwMode="auto">
            <a:xfrm>
              <a:off x="789" y="-35"/>
              <a:ext cx="960" cy="272"/>
            </a:xfrm>
            <a:prstGeom prst="rect">
              <a:avLst/>
            </a:prstGeom>
            <a:noFill/>
            <a:ln w="12700">
              <a:noFill/>
              <a:miter lim="800000"/>
              <a:headEnd/>
              <a:tailEnd/>
            </a:ln>
          </p:spPr>
          <p:txBody>
            <a:bodyPr lIns="0" tIns="0" rIns="40639" bIns="0">
              <a:prstTxWarp prst="textNoShape">
                <a:avLst/>
              </a:prstTxWarp>
            </a:bodyPr>
            <a:lstStyle/>
            <a:p>
              <a:pPr marL="38098"/>
              <a:r>
                <a:rPr lang="en-US" sz="2400" b="1" dirty="0">
                  <a:solidFill>
                    <a:srgbClr val="333333"/>
                  </a:solidFill>
                  <a:latin typeface="Times New Roman" charset="0"/>
                  <a:ea typeface="Times New Roman" charset="0"/>
                  <a:cs typeface="Times New Roman" charset="0"/>
                  <a:sym typeface="Times New Roman" charset="0"/>
                </a:rPr>
                <a:t>Taught</a:t>
              </a:r>
            </a:p>
          </p:txBody>
        </p:sp>
      </p:grpSp>
      <p:sp>
        <p:nvSpPr>
          <p:cNvPr id="22" name="Line 15"/>
          <p:cNvSpPr>
            <a:spLocks noChangeShapeType="1"/>
          </p:cNvSpPr>
          <p:nvPr/>
        </p:nvSpPr>
        <p:spPr bwMode="auto">
          <a:xfrm rot="10800000" flipH="1">
            <a:off x="5083051" y="2468836"/>
            <a:ext cx="228600" cy="1600200"/>
          </a:xfrm>
          <a:prstGeom prst="line">
            <a:avLst/>
          </a:prstGeom>
          <a:noFill/>
          <a:ln w="12700" cap="sq">
            <a:solidFill>
              <a:srgbClr val="000000"/>
            </a:solidFill>
            <a:round/>
            <a:headEnd/>
            <a:tailEnd/>
          </a:ln>
        </p:spPr>
        <p:txBody>
          <a:bodyPr lIns="0" tIns="0" rIns="0" bIns="0">
            <a:prstTxWarp prst="textNoShape">
              <a:avLst/>
            </a:prstTxWarp>
          </a:bodyPr>
          <a:lstStyle/>
          <a:p>
            <a:endParaRPr lang="en-US"/>
          </a:p>
        </p:txBody>
      </p:sp>
      <p:grpSp>
        <p:nvGrpSpPr>
          <p:cNvPr id="3" name="Group 16"/>
          <p:cNvGrpSpPr>
            <a:grpSpLocks/>
          </p:cNvGrpSpPr>
          <p:nvPr/>
        </p:nvGrpSpPr>
        <p:grpSpPr bwMode="auto">
          <a:xfrm>
            <a:off x="587251" y="3483250"/>
            <a:ext cx="3327400" cy="1920875"/>
            <a:chOff x="0" y="0"/>
            <a:chExt cx="2096" cy="1209"/>
          </a:xfrm>
        </p:grpSpPr>
        <p:sp>
          <p:nvSpPr>
            <p:cNvPr id="24" name="Line 17"/>
            <p:cNvSpPr>
              <a:spLocks noChangeShapeType="1"/>
            </p:cNvSpPr>
            <p:nvPr/>
          </p:nvSpPr>
          <p:spPr bwMode="auto">
            <a:xfrm flipH="1">
              <a:off x="912" y="0"/>
              <a:ext cx="1184" cy="954"/>
            </a:xfrm>
            <a:prstGeom prst="line">
              <a:avLst/>
            </a:prstGeom>
            <a:noFill/>
            <a:ln w="12700" cap="sq">
              <a:solidFill>
                <a:srgbClr val="000000"/>
              </a:solidFill>
              <a:miter lim="800000"/>
              <a:headEnd/>
              <a:tailEnd/>
            </a:ln>
          </p:spPr>
          <p:txBody>
            <a:bodyPr lIns="0" tIns="0" rIns="0" bIns="0">
              <a:prstTxWarp prst="textNoShape">
                <a:avLst/>
              </a:prstTxWarp>
            </a:bodyPr>
            <a:lstStyle/>
            <a:p>
              <a:endParaRPr lang="en-US"/>
            </a:p>
          </p:txBody>
        </p:sp>
        <p:sp>
          <p:nvSpPr>
            <p:cNvPr id="25" name="Rectangle 18"/>
            <p:cNvSpPr>
              <a:spLocks/>
            </p:cNvSpPr>
            <p:nvPr/>
          </p:nvSpPr>
          <p:spPr bwMode="auto">
            <a:xfrm>
              <a:off x="0" y="913"/>
              <a:ext cx="864" cy="296"/>
            </a:xfrm>
            <a:prstGeom prst="rect">
              <a:avLst/>
            </a:prstGeom>
            <a:solidFill>
              <a:srgbClr val="FF9900"/>
            </a:solidFill>
            <a:ln w="12700" cap="sq">
              <a:solidFill>
                <a:srgbClr val="000000"/>
              </a:solidFill>
              <a:miter lim="800000"/>
              <a:headEnd/>
              <a:tailEnd/>
            </a:ln>
          </p:spPr>
          <p:txBody>
            <a:bodyPr lIns="0" tIns="0" rIns="0" bIns="0">
              <a:prstTxWarp prst="textNoShape">
                <a:avLst/>
              </a:prstTxWarp>
            </a:bodyPr>
            <a:lstStyle/>
            <a:p>
              <a:pPr algn="ctr"/>
              <a:endParaRPr lang="en-US"/>
            </a:p>
          </p:txBody>
        </p:sp>
        <p:sp>
          <p:nvSpPr>
            <p:cNvPr id="26" name="Rectangle 19"/>
            <p:cNvSpPr>
              <a:spLocks/>
            </p:cNvSpPr>
            <p:nvPr/>
          </p:nvSpPr>
          <p:spPr bwMode="auto">
            <a:xfrm>
              <a:off x="61" y="918"/>
              <a:ext cx="864" cy="272"/>
            </a:xfrm>
            <a:prstGeom prst="rect">
              <a:avLst/>
            </a:prstGeom>
            <a:noFill/>
            <a:ln w="12700">
              <a:noFill/>
              <a:miter lim="800000"/>
              <a:headEnd/>
              <a:tailEnd/>
            </a:ln>
          </p:spPr>
          <p:txBody>
            <a:bodyPr lIns="0" tIns="0" rIns="40639" bIns="0">
              <a:prstTxWarp prst="textNoShape">
                <a:avLst/>
              </a:prstTxWarp>
            </a:bodyPr>
            <a:lstStyle/>
            <a:p>
              <a:pPr marL="38098"/>
              <a:r>
                <a:rPr lang="en-US" sz="2400" b="1" dirty="0">
                  <a:solidFill>
                    <a:srgbClr val="333333"/>
                  </a:solidFill>
                  <a:latin typeface="Times New Roman" charset="0"/>
                  <a:ea typeface="Times New Roman" charset="0"/>
                  <a:cs typeface="Times New Roman" charset="0"/>
                  <a:sym typeface="Times New Roman" charset="0"/>
                </a:rPr>
                <a:t>Derived</a:t>
              </a:r>
            </a:p>
          </p:txBody>
        </p:sp>
      </p:grpSp>
      <p:sp>
        <p:nvSpPr>
          <p:cNvPr id="27" name="Line 20"/>
          <p:cNvSpPr>
            <a:spLocks noChangeShapeType="1"/>
          </p:cNvSpPr>
          <p:nvPr/>
        </p:nvSpPr>
        <p:spPr bwMode="auto">
          <a:xfrm rot="10800000" flipH="1">
            <a:off x="2035051" y="4450036"/>
            <a:ext cx="3048000" cy="685800"/>
          </a:xfrm>
          <a:prstGeom prst="line">
            <a:avLst/>
          </a:prstGeom>
          <a:noFill/>
          <a:ln w="12700" cap="sq">
            <a:solidFill>
              <a:srgbClr val="000000"/>
            </a:solidFill>
            <a:round/>
            <a:headEnd/>
            <a:tailEnd/>
          </a:ln>
        </p:spPr>
        <p:txBody>
          <a:bodyPr lIns="0" tIns="0" rIns="0" bIns="0">
            <a:prstTxWarp prst="textNoShape">
              <a:avLst/>
            </a:prstTxWarp>
          </a:bodyPr>
          <a:lstStyle/>
          <a:p>
            <a:endParaRPr lang="en-US"/>
          </a:p>
        </p:txBody>
      </p:sp>
      <p:sp>
        <p:nvSpPr>
          <p:cNvPr id="28" name="Line 21"/>
          <p:cNvSpPr>
            <a:spLocks noChangeShapeType="1"/>
          </p:cNvSpPr>
          <p:nvPr/>
        </p:nvSpPr>
        <p:spPr bwMode="auto">
          <a:xfrm rot="10800000" flipH="1">
            <a:off x="2111251" y="4526237"/>
            <a:ext cx="1371600" cy="533400"/>
          </a:xfrm>
          <a:prstGeom prst="line">
            <a:avLst/>
          </a:prstGeom>
          <a:noFill/>
          <a:ln w="12700" cap="sq">
            <a:solidFill>
              <a:srgbClr val="000000"/>
            </a:solidFill>
            <a:round/>
            <a:headEnd/>
            <a:tailEnd/>
          </a:ln>
        </p:spPr>
        <p:txBody>
          <a:bodyPr lIns="0" tIns="0" rIns="0" bIns="0">
            <a:prstTxWarp prst="textNoShape">
              <a:avLst/>
            </a:prstTxWarp>
          </a:bodyPr>
          <a:lstStyle/>
          <a:p>
            <a:endParaRPr lang="en-US"/>
          </a:p>
        </p:txBody>
      </p:sp>
      <p:sp>
        <p:nvSpPr>
          <p:cNvPr id="29" name="Line 22"/>
          <p:cNvSpPr>
            <a:spLocks noChangeShapeType="1"/>
          </p:cNvSpPr>
          <p:nvPr/>
        </p:nvSpPr>
        <p:spPr bwMode="auto">
          <a:xfrm rot="10800000" flipH="1">
            <a:off x="2111251" y="4297637"/>
            <a:ext cx="1371600" cy="762000"/>
          </a:xfrm>
          <a:prstGeom prst="line">
            <a:avLst/>
          </a:prstGeom>
          <a:noFill/>
          <a:ln w="12700" cap="sq">
            <a:solidFill>
              <a:srgbClr val="000000"/>
            </a:solidFill>
            <a:round/>
            <a:headEnd/>
            <a:tailEnd/>
          </a:ln>
        </p:spPr>
        <p:txBody>
          <a:bodyPr lIns="0" tIns="0" rIns="0" bIns="0">
            <a:prstTxWarp prst="textNoShape">
              <a:avLst/>
            </a:prstTxWarp>
          </a:bodyPr>
          <a:lstStyle/>
          <a:p>
            <a:endParaRPr lang="en-US"/>
          </a:p>
        </p:txBody>
      </p:sp>
      <p:grpSp>
        <p:nvGrpSpPr>
          <p:cNvPr id="4" name="Group 23"/>
          <p:cNvGrpSpPr>
            <a:grpSpLocks/>
          </p:cNvGrpSpPr>
          <p:nvPr/>
        </p:nvGrpSpPr>
        <p:grpSpPr bwMode="auto">
          <a:xfrm>
            <a:off x="4932040" y="4149081"/>
            <a:ext cx="3888432" cy="1080120"/>
            <a:chOff x="-721" y="-335"/>
            <a:chExt cx="3222" cy="1283"/>
          </a:xfrm>
        </p:grpSpPr>
        <p:sp>
          <p:nvSpPr>
            <p:cNvPr id="31" name="Line 24"/>
            <p:cNvSpPr>
              <a:spLocks noChangeShapeType="1"/>
            </p:cNvSpPr>
            <p:nvPr/>
          </p:nvSpPr>
          <p:spPr bwMode="auto">
            <a:xfrm rot="10800000" flipH="1">
              <a:off x="-721" y="398"/>
              <a:ext cx="1442" cy="550"/>
            </a:xfrm>
            <a:prstGeom prst="line">
              <a:avLst/>
            </a:prstGeom>
            <a:noFill/>
            <a:ln w="12700" cap="sq">
              <a:solidFill>
                <a:srgbClr val="000000"/>
              </a:solidFill>
              <a:miter lim="800000"/>
              <a:headEnd/>
              <a:tailEnd/>
            </a:ln>
          </p:spPr>
          <p:txBody>
            <a:bodyPr lIns="0" tIns="0" rIns="0" bIns="0">
              <a:prstTxWarp prst="textNoShape">
                <a:avLst/>
              </a:prstTxWarp>
            </a:bodyPr>
            <a:lstStyle/>
            <a:p>
              <a:endParaRPr lang="en-US"/>
            </a:p>
          </p:txBody>
        </p:sp>
        <p:sp>
          <p:nvSpPr>
            <p:cNvPr id="32" name="Rectangle 25"/>
            <p:cNvSpPr>
              <a:spLocks/>
            </p:cNvSpPr>
            <p:nvPr/>
          </p:nvSpPr>
          <p:spPr bwMode="auto">
            <a:xfrm>
              <a:off x="491" y="-335"/>
              <a:ext cx="2010" cy="855"/>
            </a:xfrm>
            <a:prstGeom prst="rect">
              <a:avLst/>
            </a:prstGeom>
            <a:solidFill>
              <a:srgbClr val="FFCC00"/>
            </a:solidFill>
            <a:ln w="12700" cap="sq">
              <a:solidFill>
                <a:srgbClr val="000000"/>
              </a:solidFill>
              <a:miter lim="800000"/>
              <a:headEnd/>
              <a:tailEnd/>
            </a:ln>
          </p:spPr>
          <p:txBody>
            <a:bodyPr lIns="0" tIns="0" rIns="0" bIns="0">
              <a:prstTxWarp prst="textNoShape">
                <a:avLst/>
              </a:prstTxWarp>
            </a:bodyPr>
            <a:lstStyle/>
            <a:p>
              <a:pPr algn="ctr"/>
              <a:endParaRPr lang="en-US"/>
            </a:p>
          </p:txBody>
        </p:sp>
        <p:sp>
          <p:nvSpPr>
            <p:cNvPr id="33" name="Rectangle 26"/>
            <p:cNvSpPr>
              <a:spLocks/>
            </p:cNvSpPr>
            <p:nvPr/>
          </p:nvSpPr>
          <p:spPr bwMode="auto">
            <a:xfrm>
              <a:off x="537" y="-335"/>
              <a:ext cx="1845" cy="428"/>
            </a:xfrm>
            <a:prstGeom prst="rect">
              <a:avLst/>
            </a:prstGeom>
            <a:noFill/>
            <a:ln w="12700">
              <a:noFill/>
              <a:miter lim="800000"/>
              <a:headEnd/>
              <a:tailEnd/>
            </a:ln>
          </p:spPr>
          <p:txBody>
            <a:bodyPr lIns="0" tIns="0" rIns="40639" bIns="0">
              <a:prstTxWarp prst="textNoShape">
                <a:avLst/>
              </a:prstTxWarp>
            </a:bodyPr>
            <a:lstStyle/>
            <a:p>
              <a:pPr marL="38098" algn="ctr"/>
              <a:r>
                <a:rPr lang="en-US" sz="2400" b="1" dirty="0">
                  <a:solidFill>
                    <a:srgbClr val="333333"/>
                  </a:solidFill>
                  <a:latin typeface="Times New Roman" charset="0"/>
                  <a:ea typeface="Times New Roman" charset="0"/>
                  <a:cs typeface="Times New Roman" charset="0"/>
                  <a:sym typeface="Times New Roman" charset="0"/>
                </a:rPr>
                <a:t>“New” </a:t>
              </a:r>
            </a:p>
            <a:p>
              <a:pPr marL="38098" algn="ctr"/>
              <a:r>
                <a:rPr lang="en-US" sz="2400" b="1" dirty="0">
                  <a:solidFill>
                    <a:srgbClr val="333333"/>
                  </a:solidFill>
                  <a:latin typeface="Times New Roman" charset="0"/>
                  <a:ea typeface="Times New Roman" charset="0"/>
                  <a:cs typeface="Times New Roman" charset="0"/>
                  <a:sym typeface="Times New Roman" charset="0"/>
                </a:rPr>
                <a:t>Verbal response</a:t>
              </a:r>
            </a:p>
          </p:txBody>
        </p:sp>
      </p:grpSp>
      <p:pic>
        <p:nvPicPr>
          <p:cNvPr id="34" name="Picture 2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2140" y="1810360"/>
            <a:ext cx="1695475" cy="206817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006028151"/>
      </p:ext>
    </p:extLst>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1"/>
                                        </p:tgtEl>
                                        <p:attrNameLst>
                                          <p:attrName>style.visibility</p:attrName>
                                        </p:attrNameLst>
                                      </p:cBhvr>
                                      <p:to>
                                        <p:strVal val="visible"/>
                                      </p:to>
                                    </p:se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p:stCondLst>
                              <p:cond delay="1500"/>
                            </p:stCondLst>
                            <p:childTnLst>
                              <p:par>
                                <p:cTn id="19" presetID="1" presetClass="entr" presetSubtype="0" fill="hold" grpId="0" nodeType="afterEffect">
                                  <p:stCondLst>
                                    <p:cond delay="0"/>
                                  </p:stCondLst>
                                  <p:childTnLst>
                                    <p:set>
                                      <p:cBhvr>
                                        <p:cTn id="20" dur="1" fill="hold">
                                          <p:stCondLst>
                                            <p:cond delay="499"/>
                                          </p:stCondLst>
                                        </p:cTn>
                                        <p:tgtEl>
                                          <p:spTgt spid="13"/>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499"/>
                                          </p:stCondLst>
                                        </p:cTn>
                                        <p:tgtEl>
                                          <p:spTgt spid="2"/>
                                        </p:tgtEl>
                                        <p:attrNameLst>
                                          <p:attrName>style.visibility</p:attrName>
                                        </p:attrNameLst>
                                      </p:cBhvr>
                                      <p:to>
                                        <p:strVal val="visible"/>
                                      </p:to>
                                    </p:set>
                                  </p:childTnLst>
                                </p:cTn>
                              </p:par>
                            </p:childTnLst>
                          </p:cTn>
                        </p:par>
                        <p:par>
                          <p:cTn id="24" fill="hold">
                            <p:stCondLst>
                              <p:cond delay="2500"/>
                            </p:stCondLst>
                            <p:childTnLst>
                              <p:par>
                                <p:cTn id="25" presetID="1" presetClass="entr" presetSubtype="0" fill="hold" grpId="0" nodeType="afterEffect">
                                  <p:stCondLst>
                                    <p:cond delay="1"/>
                                  </p:stCondLst>
                                  <p:childTnLst>
                                    <p:set>
                                      <p:cBhvr>
                                        <p:cTn id="26" dur="1" fill="hold">
                                          <p:stCondLst>
                                            <p:cond delay="499"/>
                                          </p:stCondLst>
                                        </p:cTn>
                                        <p:tgtEl>
                                          <p:spTgt spid="22"/>
                                        </p:tgtEl>
                                        <p:attrNameLst>
                                          <p:attrName>style.visibility</p:attrName>
                                        </p:attrNameLst>
                                      </p:cBhvr>
                                      <p:to>
                                        <p:strVal val="visible"/>
                                      </p:to>
                                    </p:set>
                                  </p:childTnLst>
                                </p:cTn>
                              </p:par>
                            </p:childTnLst>
                          </p:cTn>
                        </p:par>
                        <p:par>
                          <p:cTn id="27" fill="hold">
                            <p:stCondLst>
                              <p:cond delay="3001"/>
                            </p:stCondLst>
                            <p:childTnLst>
                              <p:par>
                                <p:cTn id="28" presetID="1" presetClass="entr" presetSubtype="0" fill="hold" grpId="0" nodeType="afterEffect">
                                  <p:stCondLst>
                                    <p:cond delay="0"/>
                                  </p:stCondLst>
                                  <p:childTnLst>
                                    <p:set>
                                      <p:cBhvr>
                                        <p:cTn id="29" dur="1" fill="hold">
                                          <p:stCondLst>
                                            <p:cond delay="499"/>
                                          </p:stCondLst>
                                        </p:cTn>
                                        <p:tgtEl>
                                          <p:spTgt spid="14"/>
                                        </p:tgtEl>
                                        <p:attrNameLst>
                                          <p:attrName>style.visibility</p:attrName>
                                        </p:attrNameLst>
                                      </p:cBhvr>
                                      <p:to>
                                        <p:strVal val="visible"/>
                                      </p:to>
                                    </p:set>
                                  </p:childTnLst>
                                </p:cTn>
                              </p:par>
                            </p:childTnLst>
                          </p:cTn>
                        </p:par>
                        <p:par>
                          <p:cTn id="30" fill="hold">
                            <p:stCondLst>
                              <p:cond delay="3501"/>
                            </p:stCondLst>
                            <p:childTnLst>
                              <p:par>
                                <p:cTn id="31" presetID="1" presetClass="entr" presetSubtype="0" fill="hold" grpId="0" nodeType="afterEffect">
                                  <p:stCondLst>
                                    <p:cond delay="500"/>
                                  </p:stCondLst>
                                  <p:childTnLst>
                                    <p:set>
                                      <p:cBhvr>
                                        <p:cTn id="32" dur="1" fill="hold">
                                          <p:stCondLst>
                                            <p:cond delay="499"/>
                                          </p:stCondLst>
                                        </p:cTn>
                                        <p:tgtEl>
                                          <p:spTgt spid="15"/>
                                        </p:tgtEl>
                                        <p:attrNameLst>
                                          <p:attrName>style.visibility</p:attrName>
                                        </p:attrNameLst>
                                      </p:cBhvr>
                                      <p:to>
                                        <p:strVal val="visible"/>
                                      </p:to>
                                    </p:set>
                                  </p:childTnLst>
                                </p:cTn>
                              </p:par>
                            </p:childTnLst>
                          </p:cTn>
                        </p:par>
                        <p:par>
                          <p:cTn id="33" fill="hold">
                            <p:stCondLst>
                              <p:cond delay="4501"/>
                            </p:stCondLst>
                            <p:childTnLst>
                              <p:par>
                                <p:cTn id="34" presetID="1" presetClass="entr" presetSubtype="0" fill="hold" grpId="0" nodeType="afterEffect">
                                  <p:stCondLst>
                                    <p:cond delay="0"/>
                                  </p:stCondLst>
                                  <p:childTnLst>
                                    <p:set>
                                      <p:cBhvr>
                                        <p:cTn id="35" dur="1" fill="hold">
                                          <p:stCondLst>
                                            <p:cond delay="499"/>
                                          </p:stCondLst>
                                        </p:cTn>
                                        <p:tgtEl>
                                          <p:spTgt spid="16"/>
                                        </p:tgtEl>
                                        <p:attrNameLst>
                                          <p:attrName>style.visibility</p:attrName>
                                        </p:attrNameLst>
                                      </p:cBhvr>
                                      <p:to>
                                        <p:strVal val="visible"/>
                                      </p:to>
                                    </p:set>
                                  </p:childTnLst>
                                </p:cTn>
                              </p:par>
                            </p:childTnLst>
                          </p:cTn>
                        </p:par>
                        <p:par>
                          <p:cTn id="36" fill="hold">
                            <p:stCondLst>
                              <p:cond delay="5001"/>
                            </p:stCondLst>
                            <p:childTnLst>
                              <p:par>
                                <p:cTn id="37" presetID="1" presetClass="entr" presetSubtype="0" fill="hold" grpId="0" nodeType="afterEffect">
                                  <p:stCondLst>
                                    <p:cond delay="500"/>
                                  </p:stCondLst>
                                  <p:childTnLst>
                                    <p:set>
                                      <p:cBhvr>
                                        <p:cTn id="38" dur="1" fill="hold">
                                          <p:stCondLst>
                                            <p:cond delay="9"/>
                                          </p:stCondLst>
                                        </p:cTn>
                                        <p:tgtEl>
                                          <p:spTgt spid="17"/>
                                        </p:tgtEl>
                                        <p:attrNameLst>
                                          <p:attrName>style.visibility</p:attrName>
                                        </p:attrNameLst>
                                      </p:cBhvr>
                                      <p:to>
                                        <p:strVal val="visible"/>
                                      </p:to>
                                    </p:set>
                                  </p:childTnLst>
                                </p:cTn>
                              </p:par>
                            </p:childTnLst>
                          </p:cTn>
                        </p:par>
                        <p:par>
                          <p:cTn id="39" fill="hold">
                            <p:stCondLst>
                              <p:cond delay="5511"/>
                            </p:stCondLst>
                            <p:childTnLst>
                              <p:par>
                                <p:cTn id="40" presetID="1" presetClass="entr" presetSubtype="0" fill="hold" nodeType="afterEffect">
                                  <p:stCondLst>
                                    <p:cond delay="0"/>
                                  </p:stCondLst>
                                  <p:childTnLst>
                                    <p:set>
                                      <p:cBhvr>
                                        <p:cTn id="41" dur="1" fill="hold">
                                          <p:stCondLst>
                                            <p:cond delay="499"/>
                                          </p:stCondLst>
                                        </p:cTn>
                                        <p:tgtEl>
                                          <p:spTgt spid="3"/>
                                        </p:tgtEl>
                                        <p:attrNameLst>
                                          <p:attrName>style.visibility</p:attrName>
                                        </p:attrNameLst>
                                      </p:cBhvr>
                                      <p:to>
                                        <p:strVal val="visible"/>
                                      </p:to>
                                    </p:set>
                                  </p:childTnLst>
                                </p:cTn>
                              </p:par>
                            </p:childTnLst>
                          </p:cTn>
                        </p:par>
                        <p:par>
                          <p:cTn id="42" fill="hold">
                            <p:stCondLst>
                              <p:cond delay="6011"/>
                            </p:stCondLst>
                            <p:childTnLst>
                              <p:par>
                                <p:cTn id="43" presetID="1" presetClass="entr" presetSubtype="0" fill="hold" grpId="0" nodeType="afterEffect">
                                  <p:stCondLst>
                                    <p:cond delay="500"/>
                                  </p:stCondLst>
                                  <p:childTnLst>
                                    <p:set>
                                      <p:cBhvr>
                                        <p:cTn id="44" dur="1" fill="hold">
                                          <p:stCondLst>
                                            <p:cond delay="499"/>
                                          </p:stCondLst>
                                        </p:cTn>
                                        <p:tgtEl>
                                          <p:spTgt spid="27"/>
                                        </p:tgtEl>
                                        <p:attrNameLst>
                                          <p:attrName>style.visibility</p:attrName>
                                        </p:attrNameLst>
                                      </p:cBhvr>
                                      <p:to>
                                        <p:strVal val="visible"/>
                                      </p:to>
                                    </p:set>
                                  </p:childTnLst>
                                </p:cTn>
                              </p:par>
                            </p:childTnLst>
                          </p:cTn>
                        </p:par>
                        <p:par>
                          <p:cTn id="45" fill="hold">
                            <p:stCondLst>
                              <p:cond delay="7011"/>
                            </p:stCondLst>
                            <p:childTnLst>
                              <p:par>
                                <p:cTn id="46" presetID="1" presetClass="entr" presetSubtype="0" fill="hold" grpId="0" nodeType="afterEffect">
                                  <p:stCondLst>
                                    <p:cond delay="500"/>
                                  </p:stCondLst>
                                  <p:childTnLst>
                                    <p:set>
                                      <p:cBhvr>
                                        <p:cTn id="47" dur="1" fill="hold">
                                          <p:stCondLst>
                                            <p:cond delay="499"/>
                                          </p:stCondLst>
                                        </p:cTn>
                                        <p:tgtEl>
                                          <p:spTgt spid="28"/>
                                        </p:tgtEl>
                                        <p:attrNameLst>
                                          <p:attrName>style.visibility</p:attrName>
                                        </p:attrNameLst>
                                      </p:cBhvr>
                                      <p:to>
                                        <p:strVal val="visible"/>
                                      </p:to>
                                    </p:set>
                                  </p:childTnLst>
                                </p:cTn>
                              </p:par>
                            </p:childTnLst>
                          </p:cTn>
                        </p:par>
                        <p:par>
                          <p:cTn id="48" fill="hold">
                            <p:stCondLst>
                              <p:cond delay="8011"/>
                            </p:stCondLst>
                            <p:childTnLst>
                              <p:par>
                                <p:cTn id="49" presetID="1" presetClass="entr" presetSubtype="0" fill="hold" grpId="0" nodeType="afterEffect">
                                  <p:stCondLst>
                                    <p:cond delay="500"/>
                                  </p:stCondLst>
                                  <p:childTnLst>
                                    <p:set>
                                      <p:cBhvr>
                                        <p:cTn id="50" dur="1" fill="hold">
                                          <p:stCondLst>
                                            <p:cond delay="499"/>
                                          </p:stCondLst>
                                        </p:cTn>
                                        <p:tgtEl>
                                          <p:spTgt spid="29"/>
                                        </p:tgtEl>
                                        <p:attrNameLst>
                                          <p:attrName>style.visibility</p:attrName>
                                        </p:attrNameLst>
                                      </p:cBhvr>
                                      <p:to>
                                        <p:strVal val="visible"/>
                                      </p:to>
                                    </p:set>
                                  </p:childTnLst>
                                </p:cTn>
                              </p:par>
                            </p:childTnLst>
                          </p:cTn>
                        </p:par>
                        <p:par>
                          <p:cTn id="51" fill="hold">
                            <p:stCondLst>
                              <p:cond delay="9011"/>
                            </p:stCondLst>
                            <p:childTnLst>
                              <p:par>
                                <p:cTn id="52" presetID="22" presetClass="entr" presetSubtype="8"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utoUpdateAnimBg="0"/>
      <p:bldP spid="12" grpId="0" animBg="1"/>
      <p:bldP spid="13" grpId="0" autoUpdateAnimBg="0"/>
      <p:bldP spid="14" grpId="0" animBg="1"/>
      <p:bldP spid="15" grpId="0" animBg="1"/>
      <p:bldP spid="16" grpId="0" animBg="1"/>
      <p:bldP spid="17" grpId="0" animBg="1"/>
      <p:bldP spid="22" grpId="0" animBg="1"/>
      <p:bldP spid="27" grpId="0" animBg="1"/>
      <p:bldP spid="28" grpId="0" animBg="1"/>
      <p:bldP spid="2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p:cNvSpPr>
          <p:nvPr>
            <p:ph type="title"/>
          </p:nvPr>
        </p:nvSpPr>
        <p:spPr bwMode="auto">
          <a:noFill/>
        </p:spPr>
        <p:txBody>
          <a:bodyPr vert="horz" wrap="square" lIns="91440" tIns="45720" rIns="91440" bIns="45720" numCol="1" anchorCtr="0" compatLnSpc="1">
            <a:prstTxWarp prst="textNoShape">
              <a:avLst/>
            </a:prstTxWarp>
          </a:bodyPr>
          <a:lstStyle/>
          <a:p>
            <a:pPr algn="ctr"/>
            <a:r>
              <a:rPr lang="en-GB" sz="3900" b="1" smtClean="0">
                <a:solidFill>
                  <a:schemeClr val="tx1"/>
                </a:solidFill>
                <a:effectLst/>
              </a:rPr>
              <a:t>Multiple Exemplar Training</a:t>
            </a:r>
            <a:endParaRPr lang="en-US" sz="3900" b="1" smtClean="0">
              <a:solidFill>
                <a:schemeClr val="tx1"/>
              </a:solidFill>
              <a:effectLst/>
            </a:endParaRPr>
          </a:p>
        </p:txBody>
      </p:sp>
      <p:sp>
        <p:nvSpPr>
          <p:cNvPr id="72707" name="Rectangle 3"/>
          <p:cNvSpPr>
            <a:spLocks noGrp="1"/>
          </p:cNvSpPr>
          <p:nvPr>
            <p:ph type="body" idx="1"/>
          </p:nvPr>
        </p:nvSpPr>
        <p:spPr/>
        <p:txBody>
          <a:bodyPr/>
          <a:lstStyle/>
          <a:p>
            <a:pPr>
              <a:buClr>
                <a:schemeClr val="hlink"/>
              </a:buClr>
            </a:pPr>
            <a:r>
              <a:rPr lang="en-GB" dirty="0" smtClean="0"/>
              <a:t>Relations are taught by caregivers across multiple exemplars in normal language interaction (whether the caregiver realizes it or not).</a:t>
            </a:r>
          </a:p>
          <a:p>
            <a:pPr>
              <a:buFont typeface="Wingdings 2" pitchFamily="18" charset="2"/>
              <a:buNone/>
            </a:pPr>
            <a:endParaRPr lang="en-US" dirty="0" smtClean="0"/>
          </a:p>
        </p:txBody>
      </p:sp>
      <p:sp>
        <p:nvSpPr>
          <p:cNvPr id="72708" name="Rectangle 4"/>
          <p:cNvSpPr>
            <a:spLocks noChangeArrowheads="1"/>
          </p:cNvSpPr>
          <p:nvPr/>
        </p:nvSpPr>
        <p:spPr bwMode="auto">
          <a:xfrm>
            <a:off x="609600" y="136525"/>
            <a:ext cx="7772400" cy="609600"/>
          </a:xfrm>
          <a:prstGeom prst="rect">
            <a:avLst/>
          </a:prstGeom>
          <a:noFill/>
          <a:ln w="9525">
            <a:noFill/>
            <a:miter lim="800000"/>
            <a:headEnd/>
            <a:tailEnd/>
          </a:ln>
        </p:spPr>
        <p:txBody>
          <a:bodyPr anchor="b"/>
          <a:lstStyle/>
          <a:p>
            <a:r>
              <a:rPr lang="en-GB" sz="3400" b="1">
                <a:solidFill>
                  <a:srgbClr val="FF6600"/>
                </a:solidFill>
                <a:latin typeface="Gill Sans MT" pitchFamily="34" charset="0"/>
              </a:rPr>
              <a:t> </a:t>
            </a:r>
            <a:endParaRPr lang="en-GB" sz="4300" b="1">
              <a:solidFill>
                <a:srgbClr val="FF6600"/>
              </a:solidFill>
              <a:latin typeface="Gill Sans MT" pitchFamily="34" charset="0"/>
            </a:endParaRPr>
          </a:p>
        </p:txBody>
      </p:sp>
      <p:sp>
        <p:nvSpPr>
          <p:cNvPr id="72709" name="Rectangle 5"/>
          <p:cNvSpPr>
            <a:spLocks noChangeArrowheads="1"/>
          </p:cNvSpPr>
          <p:nvPr/>
        </p:nvSpPr>
        <p:spPr bwMode="auto">
          <a:xfrm>
            <a:off x="1403350" y="1557338"/>
            <a:ext cx="7510463" cy="2873375"/>
          </a:xfrm>
          <a:prstGeom prst="rect">
            <a:avLst/>
          </a:prstGeom>
          <a:noFill/>
          <a:ln w="9525">
            <a:noFill/>
            <a:miter lim="800000"/>
            <a:headEnd/>
            <a:tailEnd/>
          </a:ln>
        </p:spPr>
        <p:txBody>
          <a:bodyPr/>
          <a:lstStyle/>
          <a:p>
            <a:pPr marL="365125" indent="-282575">
              <a:spcBef>
                <a:spcPts val="600"/>
              </a:spcBef>
              <a:buClr>
                <a:schemeClr val="hlink"/>
              </a:buClr>
              <a:buSzPct val="80000"/>
              <a:buFont typeface="Wingdings 2" pitchFamily="18" charset="2"/>
              <a:buChar char=""/>
            </a:pPr>
            <a:endParaRPr lang="en-GB" sz="3200">
              <a:latin typeface="Gill Sans MT" pitchFamily="34" charset="0"/>
            </a:endParaRPr>
          </a:p>
        </p:txBody>
      </p:sp>
      <p:sp>
        <p:nvSpPr>
          <p:cNvPr id="72710" name="WordArt 6"/>
          <p:cNvSpPr>
            <a:spLocks noChangeArrowheads="1" noChangeShapeType="1" noTextEdit="1"/>
          </p:cNvSpPr>
          <p:nvPr/>
        </p:nvSpPr>
        <p:spPr bwMode="auto">
          <a:xfrm>
            <a:off x="838200" y="4648200"/>
            <a:ext cx="1447800" cy="647700"/>
          </a:xfrm>
          <a:prstGeom prst="rect">
            <a:avLst/>
          </a:prstGeom>
        </p:spPr>
        <p:txBody>
          <a:bodyPr wrap="none" fromWordArt="1">
            <a:prstTxWarp prst="textPlain">
              <a:avLst>
                <a:gd name="adj" fmla="val 50000"/>
              </a:avLst>
            </a:prstTxWarp>
          </a:bodyPr>
          <a:lstStyle/>
          <a:p>
            <a:pPr algn="ctr"/>
            <a:endParaRPr lang="en-GB" sz="3600" kern="10" spc="720" dirty="0">
              <a:ln w="9525">
                <a:solidFill>
                  <a:srgbClr val="000000"/>
                </a:solid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endParaRPr>
          </a:p>
        </p:txBody>
      </p:sp>
      <p:sp>
        <p:nvSpPr>
          <p:cNvPr id="72711" name="WordArt 7"/>
          <p:cNvSpPr>
            <a:spLocks noChangeArrowheads="1" noChangeShapeType="1" noTextEdit="1"/>
          </p:cNvSpPr>
          <p:nvPr/>
        </p:nvSpPr>
        <p:spPr bwMode="auto">
          <a:xfrm>
            <a:off x="6324600" y="4572000"/>
            <a:ext cx="2514600" cy="647700"/>
          </a:xfrm>
          <a:prstGeom prst="rect">
            <a:avLst/>
          </a:prstGeom>
        </p:spPr>
        <p:txBody>
          <a:bodyPr wrap="none" fromWordArt="1">
            <a:prstTxWarp prst="textPlain">
              <a:avLst>
                <a:gd name="adj" fmla="val 50000"/>
              </a:avLst>
            </a:prstTxWarp>
          </a:bodyPr>
          <a:lstStyle/>
          <a:p>
            <a:pPr algn="ctr"/>
            <a:endParaRPr lang="en-GB" sz="3600" kern="10" spc="720" dirty="0">
              <a:ln w="3175">
                <a:solidFill>
                  <a:srgbClr val="000000"/>
                </a:solid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endParaRP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366" presetClass="entr" presetSubtype="29269244" fill="hold" grpId="0" nodeType="clickEffect">
                                  <p:stCondLst>
                                    <p:cond delay="0"/>
                                  </p:stCondLst>
                                  <p:childTnLst>
                                    <p:set>
                                      <p:cBhvr>
                                        <p:cTn id="6" dur="1" fill="hold">
                                          <p:stCondLst>
                                            <p:cond delay="499"/>
                                          </p:stCondLst>
                                        </p:cTn>
                                        <p:tgtEl>
                                          <p:spTgt spid="727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entr" presetSubtype="29271172" fill="hold" grpId="0" nodeType="clickEffect" nodePh="1">
                                  <p:stCondLst>
                                    <p:cond delay="0"/>
                                  </p:stCondLst>
                                  <p:endCondLst>
                                    <p:cond evt="begin" delay="0">
                                      <p:tn val="9"/>
                                    </p:cond>
                                  </p:endCondLst>
                                  <p:childTnLst>
                                    <p:set>
                                      <p:cBhvr>
                                        <p:cTn id="10" dur="1" fill="hold">
                                          <p:stCondLst>
                                            <p:cond delay="499"/>
                                          </p:stCondLst>
                                        </p:cTn>
                                        <p:tgtEl>
                                          <p:spTgt spid="7270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entr" presetSubtype="29275360" fill="hold" grpId="0" nodeType="clickEffect" nodePh="1">
                                  <p:stCondLst>
                                    <p:cond delay="0"/>
                                  </p:stCondLst>
                                  <p:endCondLst>
                                    <p:cond evt="begin" delay="0">
                                      <p:tn val="13"/>
                                    </p:cond>
                                  </p:endCondLst>
                                  <p:childTnLst>
                                    <p:set>
                                      <p:cBhvr>
                                        <p:cTn id="14" dur="1" fill="hold">
                                          <p:stCondLst>
                                            <p:cond delay="499"/>
                                          </p:stCondLst>
                                        </p:cTn>
                                        <p:tgtEl>
                                          <p:spTgt spid="727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29275476" fill="hold" grpId="0" nodeType="clickEffect" nodePh="1">
                                  <p:stCondLst>
                                    <p:cond delay="0"/>
                                  </p:stCondLst>
                                  <p:endCondLst>
                                    <p:cond evt="begin" delay="0">
                                      <p:tn val="17"/>
                                    </p:cond>
                                  </p:endCondLst>
                                  <p:childTnLst>
                                    <p:set>
                                      <p:cBhvr>
                                        <p:cTn id="18" dur="1" fill="hold">
                                          <p:stCondLst>
                                            <p:cond delay="499"/>
                                          </p:stCondLst>
                                        </p:cTn>
                                        <p:tgtEl>
                                          <p:spTgt spid="727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autoUpdateAnimBg="0"/>
      <p:bldP spid="72709" grpId="0" build="p" bldLvl="2" autoUpdateAnimBg="0"/>
      <p:bldP spid="72710" grpId="0" animBg="1"/>
      <p:bldP spid="727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S.M.A.R.T</a:t>
            </a:r>
            <a:endParaRPr lang="en-GB" dirty="0"/>
          </a:p>
        </p:txBody>
      </p:sp>
      <p:sp>
        <p:nvSpPr>
          <p:cNvPr id="3" name="Content Placeholder 2"/>
          <p:cNvSpPr>
            <a:spLocks noGrp="1"/>
          </p:cNvSpPr>
          <p:nvPr>
            <p:ph idx="1"/>
          </p:nvPr>
        </p:nvSpPr>
        <p:spPr/>
        <p:txBody>
          <a:bodyPr/>
          <a:lstStyle/>
          <a:p>
            <a:r>
              <a:rPr lang="en-GB" dirty="0" smtClean="0"/>
              <a:t>Strengthening Mental Abilities with Relational Training</a:t>
            </a:r>
          </a:p>
          <a:p>
            <a:endParaRPr lang="en-GB" dirty="0"/>
          </a:p>
        </p:txBody>
      </p:sp>
      <p:pic>
        <p:nvPicPr>
          <p:cNvPr id="5" name="Picture 2" descr="Maynooth University"/>
          <p:cNvPicPr>
            <a:picLocks noChangeAspect="1" noChangeArrowheads="1"/>
          </p:cNvPicPr>
          <p:nvPr/>
        </p:nvPicPr>
        <p:blipFill>
          <a:blip r:embed="rId2" cstate="print"/>
          <a:srcRect/>
          <a:stretch>
            <a:fillRect/>
          </a:stretch>
        </p:blipFill>
        <p:spPr bwMode="auto">
          <a:xfrm>
            <a:off x="2699792" y="3861048"/>
            <a:ext cx="4241270" cy="2264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p:cNvSpPr>
          <p:nvPr>
            <p:ph type="title"/>
          </p:nvPr>
        </p:nvSpPr>
        <p:spPr bwMode="auto">
          <a:xfrm>
            <a:off x="1644650" y="115888"/>
            <a:ext cx="7499350" cy="1143000"/>
          </a:xfrm>
          <a:noFill/>
        </p:spPr>
        <p:txBody>
          <a:bodyPr vert="horz" wrap="square" lIns="91440" tIns="45720" rIns="91440" bIns="45720" numCol="1" anchorCtr="0" compatLnSpc="1">
            <a:prstTxWarp prst="textNoShape">
              <a:avLst/>
            </a:prstTxWarp>
          </a:bodyPr>
          <a:lstStyle/>
          <a:p>
            <a:pPr algn="ctr"/>
            <a:r>
              <a:rPr lang="en-GB" sz="3900" b="1" smtClean="0">
                <a:solidFill>
                  <a:schemeClr val="tx1"/>
                </a:solidFill>
                <a:effectLst/>
              </a:rPr>
              <a:t>Multiple Exemplar Training</a:t>
            </a:r>
            <a:endParaRPr lang="en-US" sz="3900" b="1" smtClean="0">
              <a:solidFill>
                <a:schemeClr val="tx1"/>
              </a:solidFill>
              <a:effectLst/>
            </a:endParaRPr>
          </a:p>
        </p:txBody>
      </p:sp>
      <p:sp>
        <p:nvSpPr>
          <p:cNvPr id="73731" name="Rectangle 3"/>
          <p:cNvSpPr>
            <a:spLocks noGrp="1"/>
          </p:cNvSpPr>
          <p:nvPr>
            <p:ph type="body" idx="1"/>
          </p:nvPr>
        </p:nvSpPr>
        <p:spPr>
          <a:xfrm>
            <a:off x="642910" y="1357298"/>
            <a:ext cx="8291540" cy="5500702"/>
          </a:xfrm>
        </p:spPr>
        <p:txBody>
          <a:bodyPr/>
          <a:lstStyle/>
          <a:p>
            <a:pPr>
              <a:lnSpc>
                <a:spcPct val="80000"/>
              </a:lnSpc>
            </a:pPr>
            <a:r>
              <a:rPr lang="en-US" dirty="0" smtClean="0"/>
              <a:t>By giving a child multiple exemplars, a caregiver is teaching a child </a:t>
            </a:r>
            <a:r>
              <a:rPr lang="en-US" dirty="0" smtClean="0"/>
              <a:t>skills </a:t>
            </a:r>
            <a:r>
              <a:rPr lang="en-US" dirty="0" smtClean="0"/>
              <a:t>that become more and more abstracted over time.</a:t>
            </a:r>
          </a:p>
          <a:p>
            <a:pPr>
              <a:lnSpc>
                <a:spcPct val="80000"/>
              </a:lnSpc>
            </a:pPr>
            <a:r>
              <a:rPr lang="en-US" dirty="0" smtClean="0"/>
              <a:t>From </a:t>
            </a:r>
            <a:r>
              <a:rPr lang="en-US" dirty="0" smtClean="0"/>
              <a:t>the RFT </a:t>
            </a:r>
            <a:r>
              <a:rPr lang="en-US" dirty="0" smtClean="0"/>
              <a:t>perspective - all language for humans involves being able to use words in this abstracted way - that is use and respond to words whose meaning has been derived through equivalence.  </a:t>
            </a:r>
          </a:p>
          <a:p>
            <a:pPr>
              <a:lnSpc>
                <a:spcPct val="80000"/>
              </a:lnSpc>
            </a:pPr>
            <a:r>
              <a:rPr lang="en-US" dirty="0" smtClean="0"/>
              <a:t>So according to RFT - language and deriving relations involve the same process.</a:t>
            </a:r>
          </a:p>
          <a:p>
            <a:pPr>
              <a:lnSpc>
                <a:spcPct val="80000"/>
              </a:lnSpc>
            </a:pPr>
            <a:endParaRPr lang="en-US" sz="2000" dirty="0" smtClean="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p:cNvSpPr>
          <p:nvPr>
            <p:ph type="title"/>
          </p:nvPr>
        </p:nvSpPr>
        <p:spPr bwMode="auto">
          <a:xfrm>
            <a:off x="0" y="274638"/>
            <a:ext cx="8934450" cy="939784"/>
          </a:xfrm>
          <a:noFill/>
        </p:spPr>
        <p:txBody>
          <a:bodyPr vert="horz" wrap="square" lIns="91440" tIns="45720" rIns="91440" bIns="45720" numCol="1" anchorCtr="0" compatLnSpc="1">
            <a:prstTxWarp prst="textNoShape">
              <a:avLst/>
            </a:prstTxWarp>
            <a:normAutofit fontScale="90000"/>
          </a:bodyPr>
          <a:lstStyle/>
          <a:p>
            <a:pPr algn="ctr"/>
            <a:r>
              <a:rPr lang="en-IE" sz="3900" dirty="0" smtClean="0">
                <a:effectLst/>
              </a:rPr>
              <a:t>Relational skills are foundational to language</a:t>
            </a:r>
            <a:endParaRPr lang="en-US" sz="3900" dirty="0" smtClean="0">
              <a:effectLst/>
            </a:endParaRPr>
          </a:p>
        </p:txBody>
      </p:sp>
      <p:sp>
        <p:nvSpPr>
          <p:cNvPr id="74755" name="Rectangle 3"/>
          <p:cNvSpPr>
            <a:spLocks noGrp="1"/>
          </p:cNvSpPr>
          <p:nvPr>
            <p:ph type="body" idx="1"/>
          </p:nvPr>
        </p:nvSpPr>
        <p:spPr>
          <a:xfrm>
            <a:off x="285720" y="1285860"/>
            <a:ext cx="8648730" cy="5214974"/>
          </a:xfrm>
        </p:spPr>
        <p:txBody>
          <a:bodyPr/>
          <a:lstStyle/>
          <a:p>
            <a:pPr>
              <a:lnSpc>
                <a:spcPct val="80000"/>
              </a:lnSpc>
              <a:buClr>
                <a:schemeClr val="hlink"/>
              </a:buClr>
              <a:buSzPct val="115000"/>
            </a:pPr>
            <a:r>
              <a:rPr lang="en-GB" dirty="0" smtClean="0"/>
              <a:t>Relational skills are foundational to language (</a:t>
            </a:r>
            <a:r>
              <a:rPr lang="en-GB" dirty="0" err="1" smtClean="0"/>
              <a:t>Lipkens</a:t>
            </a:r>
            <a:r>
              <a:rPr lang="en-GB" dirty="0" smtClean="0"/>
              <a:t>, Hayes and Hayes, 1993, </a:t>
            </a:r>
            <a:r>
              <a:rPr lang="en-GB" dirty="0" err="1" smtClean="0"/>
              <a:t>Devany</a:t>
            </a:r>
            <a:r>
              <a:rPr lang="en-GB" dirty="0" smtClean="0"/>
              <a:t>, Hayes &amp; Nelson, 1986; Barnes, </a:t>
            </a:r>
            <a:r>
              <a:rPr lang="en-GB" dirty="0" err="1" smtClean="0"/>
              <a:t>McCullagh</a:t>
            </a:r>
            <a:r>
              <a:rPr lang="en-GB" dirty="0" smtClean="0"/>
              <a:t> &amp; Keenan, 1990).</a:t>
            </a:r>
          </a:p>
          <a:p>
            <a:pPr>
              <a:lnSpc>
                <a:spcPct val="80000"/>
              </a:lnSpc>
              <a:buClr>
                <a:schemeClr val="hlink"/>
              </a:buClr>
              <a:buSzPct val="115000"/>
              <a:buNone/>
            </a:pPr>
            <a:endParaRPr lang="en-GB" dirty="0" smtClean="0"/>
          </a:p>
          <a:p>
            <a:pPr>
              <a:lnSpc>
                <a:spcPct val="80000"/>
              </a:lnSpc>
              <a:spcBef>
                <a:spcPct val="0"/>
              </a:spcBef>
              <a:buClr>
                <a:schemeClr val="hlink"/>
              </a:buClr>
              <a:buSzPct val="115000"/>
            </a:pPr>
            <a:r>
              <a:rPr lang="en-GB" dirty="0" smtClean="0"/>
              <a:t>There is a correlation between WAIS subtests and a complex relational skill (</a:t>
            </a:r>
            <a:r>
              <a:rPr lang="en-GB" dirty="0" err="1" smtClean="0"/>
              <a:t>O’Hora</a:t>
            </a:r>
            <a:r>
              <a:rPr lang="en-GB" dirty="0" smtClean="0"/>
              <a:t>, </a:t>
            </a:r>
            <a:r>
              <a:rPr lang="en-GB" dirty="0" err="1" smtClean="0"/>
              <a:t>Pelaez</a:t>
            </a:r>
            <a:r>
              <a:rPr lang="en-GB" dirty="0" smtClean="0"/>
              <a:t> &amp; Barnes-Holmes; 2005).</a:t>
            </a:r>
          </a:p>
          <a:p>
            <a:pPr>
              <a:lnSpc>
                <a:spcPct val="80000"/>
              </a:lnSpc>
              <a:spcBef>
                <a:spcPct val="0"/>
              </a:spcBef>
              <a:buClr>
                <a:schemeClr val="hlink"/>
              </a:buClr>
              <a:buSzPct val="115000"/>
              <a:buNone/>
            </a:pPr>
            <a:endParaRPr lang="en-GB" dirty="0" smtClean="0"/>
          </a:p>
          <a:p>
            <a:pPr>
              <a:lnSpc>
                <a:spcPct val="80000"/>
              </a:lnSpc>
              <a:spcBef>
                <a:spcPct val="0"/>
              </a:spcBef>
              <a:buClr>
                <a:schemeClr val="hlink"/>
              </a:buClr>
              <a:buSzPct val="115000"/>
            </a:pPr>
            <a:r>
              <a:rPr lang="en-GB" dirty="0" smtClean="0"/>
              <a:t>O’Toole and Barnes-Holmes (2009) </a:t>
            </a:r>
            <a:r>
              <a:rPr lang="en-US" dirty="0" smtClean="0"/>
              <a:t>found that fluency at a complex relational task correlated with IQ as measured by the Kaufman Brief Intelligence Test.</a:t>
            </a:r>
          </a:p>
          <a:p>
            <a:pPr>
              <a:lnSpc>
                <a:spcPct val="80000"/>
              </a:lnSpc>
              <a:spcBef>
                <a:spcPct val="0"/>
              </a:spcBef>
              <a:buClr>
                <a:schemeClr val="hlink"/>
              </a:buClr>
              <a:buSzPct val="115000"/>
            </a:pPr>
            <a:endParaRPr lang="en-GB" sz="1600" dirty="0" smtClean="0"/>
          </a:p>
          <a:p>
            <a:pPr>
              <a:lnSpc>
                <a:spcPct val="80000"/>
              </a:lnSpc>
              <a:spcBef>
                <a:spcPct val="0"/>
              </a:spcBef>
              <a:buClr>
                <a:schemeClr val="hlink"/>
              </a:buClr>
              <a:buSzPct val="115000"/>
              <a:buNone/>
            </a:pPr>
            <a:endParaRPr lang="en-GB" sz="1600" dirty="0" smtClean="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14290"/>
            <a:ext cx="8501122" cy="1143000"/>
          </a:xfrm>
        </p:spPr>
        <p:txBody>
          <a:bodyPr>
            <a:normAutofit/>
          </a:bodyPr>
          <a:lstStyle/>
          <a:p>
            <a:r>
              <a:rPr lang="en-IE" sz="3600" dirty="0" smtClean="0">
                <a:effectLst/>
              </a:rPr>
              <a:t>Relational skills are foundational to language</a:t>
            </a:r>
            <a:endParaRPr lang="en-GB" sz="3600" dirty="0"/>
          </a:p>
        </p:txBody>
      </p:sp>
      <p:sp>
        <p:nvSpPr>
          <p:cNvPr id="3" name="Content Placeholder 2"/>
          <p:cNvSpPr>
            <a:spLocks noGrp="1"/>
          </p:cNvSpPr>
          <p:nvPr>
            <p:ph idx="1"/>
          </p:nvPr>
        </p:nvSpPr>
        <p:spPr>
          <a:xfrm>
            <a:off x="857224" y="1447800"/>
            <a:ext cx="8077226" cy="4800600"/>
          </a:xfrm>
        </p:spPr>
        <p:txBody>
          <a:bodyPr/>
          <a:lstStyle/>
          <a:p>
            <a:r>
              <a:rPr lang="en-US" dirty="0" smtClean="0"/>
              <a:t>Gore, Barnes-Holmes and Murphy (2010) found significant correlations between performance on a test for deictic relations (i.e., perspective taking relations involving “I” and “You”, and “here” and “there” relations) and Full Scale (</a:t>
            </a:r>
            <a:r>
              <a:rPr lang="en-US" i="1" dirty="0" smtClean="0"/>
              <a:t>r</a:t>
            </a:r>
            <a:r>
              <a:rPr lang="en-US" dirty="0" smtClean="0"/>
              <a:t> = .43), Verbal (</a:t>
            </a:r>
            <a:r>
              <a:rPr lang="en-US" i="1" dirty="0" smtClean="0"/>
              <a:t>r </a:t>
            </a:r>
            <a:r>
              <a:rPr lang="en-US" dirty="0" smtClean="0"/>
              <a:t>= .45) and Performance IQ (</a:t>
            </a:r>
            <a:r>
              <a:rPr lang="en-US" i="1" dirty="0" smtClean="0"/>
              <a:t>r</a:t>
            </a:r>
            <a:r>
              <a:rPr lang="en-US" dirty="0" smtClean="0"/>
              <a:t> = .45; p.12) as measured by the Wechsler Abbreviated Scale of Intelligence (WASI; Psychological Corporation, 1999). </a:t>
            </a:r>
            <a:endParaRPr lang="en-GB" dirty="0" smtClean="0"/>
          </a:p>
          <a:p>
            <a:endParaRPr lang="en-GB"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p:nvPr>
        </p:nvSpPr>
        <p:spPr bwMode="auto">
          <a:noFill/>
        </p:spPr>
        <p:txBody>
          <a:bodyPr vert="horz" wrap="square" lIns="91440" tIns="45720" rIns="91440" bIns="45720" numCol="1" anchorCtr="0" compatLnSpc="1">
            <a:prstTxWarp prst="textNoShape">
              <a:avLst/>
            </a:prstTxWarp>
          </a:bodyPr>
          <a:lstStyle/>
          <a:p>
            <a:r>
              <a:rPr lang="en-IE" smtClean="0">
                <a:effectLst/>
              </a:rPr>
              <a:t>Related Experimental Work</a:t>
            </a:r>
            <a:endParaRPr lang="en-US" smtClean="0">
              <a:effectLst/>
            </a:endParaRPr>
          </a:p>
        </p:txBody>
      </p:sp>
      <p:sp>
        <p:nvSpPr>
          <p:cNvPr id="75779" name="Rectangle 3"/>
          <p:cNvSpPr>
            <a:spLocks noGrp="1"/>
          </p:cNvSpPr>
          <p:nvPr>
            <p:ph type="body" idx="1"/>
          </p:nvPr>
        </p:nvSpPr>
        <p:spPr/>
        <p:txBody>
          <a:bodyPr/>
          <a:lstStyle/>
          <a:p>
            <a:pPr>
              <a:lnSpc>
                <a:spcPct val="90000"/>
              </a:lnSpc>
              <a:buClr>
                <a:srgbClr val="008000"/>
              </a:buClr>
            </a:pPr>
            <a:r>
              <a:rPr lang="en-US" sz="2800" smtClean="0"/>
              <a:t>Barnes-Holmes, Barnes-Holmes, Smeets, Strand &amp; Friman (2004). </a:t>
            </a:r>
          </a:p>
          <a:p>
            <a:pPr>
              <a:lnSpc>
                <a:spcPct val="90000"/>
              </a:lnSpc>
              <a:buClr>
                <a:srgbClr val="008000"/>
              </a:buClr>
            </a:pPr>
            <a:r>
              <a:rPr lang="en-US" sz="2800" smtClean="0"/>
              <a:t>Barnes-Holmes, Barnes-Holmes &amp; Smeets (2004).</a:t>
            </a:r>
          </a:p>
          <a:p>
            <a:pPr>
              <a:lnSpc>
                <a:spcPct val="90000"/>
              </a:lnSpc>
              <a:buClr>
                <a:srgbClr val="008000"/>
              </a:buClr>
            </a:pPr>
            <a:r>
              <a:rPr lang="en-US" sz="2800" smtClean="0"/>
              <a:t>Berens &amp; Hayes (2006).</a:t>
            </a:r>
          </a:p>
          <a:p>
            <a:pPr>
              <a:lnSpc>
                <a:spcPct val="90000"/>
              </a:lnSpc>
              <a:buClr>
                <a:srgbClr val="008000"/>
              </a:buClr>
            </a:pPr>
            <a:r>
              <a:rPr lang="en-US" sz="2800" smtClean="0"/>
              <a:t>Gomez, Lopez, Martin, Barnes-Holmes &amp; Barnes-Holmes (2007).</a:t>
            </a:r>
          </a:p>
          <a:p>
            <a:pPr>
              <a:lnSpc>
                <a:spcPct val="90000"/>
              </a:lnSpc>
              <a:buClr>
                <a:srgbClr val="008000"/>
              </a:buClr>
              <a:buFont typeface="Wingdings 2" pitchFamily="18" charset="2"/>
              <a:buNone/>
            </a:pPr>
            <a:endParaRPr lang="en-US" sz="2800" smtClean="0"/>
          </a:p>
          <a:p>
            <a:pPr algn="ctr">
              <a:lnSpc>
                <a:spcPct val="90000"/>
              </a:lnSpc>
              <a:buClr>
                <a:srgbClr val="008000"/>
              </a:buClr>
              <a:buFont typeface="Wingdings 2" pitchFamily="18" charset="2"/>
              <a:buNone/>
            </a:pPr>
            <a:r>
              <a:rPr lang="en-US" sz="2000" smtClean="0"/>
              <a:t>These studies all showed that MET was an effective means of </a:t>
            </a:r>
          </a:p>
          <a:p>
            <a:pPr algn="ctr">
              <a:lnSpc>
                <a:spcPct val="90000"/>
              </a:lnSpc>
              <a:buClr>
                <a:srgbClr val="008000"/>
              </a:buClr>
              <a:buFont typeface="Wingdings 2" pitchFamily="18" charset="2"/>
              <a:buNone/>
            </a:pPr>
            <a:r>
              <a:rPr lang="en-US" sz="2000" smtClean="0"/>
              <a:t>developing relational responding skills and these relational responding skills then successfully generalized to novel stimuli</a:t>
            </a:r>
            <a:r>
              <a:rPr lang="en-US" sz="2800" smtClean="0"/>
              <a:t>.</a:t>
            </a: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34450" cy="1858218"/>
          </a:xfrm>
        </p:spPr>
        <p:txBody>
          <a:bodyPr>
            <a:normAutofit/>
          </a:bodyPr>
          <a:lstStyle/>
          <a:p>
            <a:r>
              <a:rPr lang="en-GB" sz="3200" dirty="0" smtClean="0"/>
              <a:t>IQ Tests are largely tests of relational ability.  </a:t>
            </a:r>
            <a:br>
              <a:rPr lang="en-GB" sz="3200" dirty="0" smtClean="0"/>
            </a:br>
            <a:r>
              <a:rPr lang="en-GB" sz="3200" dirty="0" smtClean="0"/>
              <a:t>This can be seen in many tests of intellectual skills/functioning.</a:t>
            </a:r>
            <a:endParaRPr lang="en-GB" sz="3200" dirty="0"/>
          </a:p>
        </p:txBody>
      </p:sp>
      <p:sp>
        <p:nvSpPr>
          <p:cNvPr id="3" name="Content Placeholder 2"/>
          <p:cNvSpPr>
            <a:spLocks noGrp="1"/>
          </p:cNvSpPr>
          <p:nvPr>
            <p:ph idx="1"/>
          </p:nvPr>
        </p:nvSpPr>
        <p:spPr>
          <a:xfrm>
            <a:off x="1435100" y="2420888"/>
            <a:ext cx="7499350" cy="3827512"/>
          </a:xfrm>
        </p:spPr>
        <p:txBody>
          <a:bodyPr/>
          <a:lstStyle/>
          <a:p>
            <a:pPr algn="ctr"/>
            <a:r>
              <a:rPr lang="en-US" dirty="0" smtClean="0">
                <a:solidFill>
                  <a:srgbClr val="161645"/>
                </a:solidFill>
                <a:latin typeface="Arial Black"/>
                <a:cs typeface="Arial Black"/>
              </a:rPr>
              <a:t>WISC-III</a:t>
            </a:r>
          </a:p>
          <a:p>
            <a:pPr algn="ctr"/>
            <a:r>
              <a:rPr lang="en-US" dirty="0" smtClean="0">
                <a:solidFill>
                  <a:srgbClr val="161645"/>
                </a:solidFill>
                <a:latin typeface="Arial Black"/>
                <a:cs typeface="Arial Black"/>
              </a:rPr>
              <a:t>WISC-IV</a:t>
            </a:r>
          </a:p>
          <a:p>
            <a:pPr algn="ctr"/>
            <a:r>
              <a:rPr lang="en-US" dirty="0" smtClean="0">
                <a:solidFill>
                  <a:srgbClr val="161645"/>
                </a:solidFill>
                <a:latin typeface="Arial Black"/>
                <a:cs typeface="Arial Black"/>
              </a:rPr>
              <a:t>Cognitive Abilities Test</a:t>
            </a:r>
          </a:p>
          <a:p>
            <a:pPr algn="ctr"/>
            <a:r>
              <a:rPr lang="en-US" dirty="0" smtClean="0">
                <a:solidFill>
                  <a:srgbClr val="161645"/>
                </a:solidFill>
                <a:latin typeface="Arial Black"/>
                <a:cs typeface="Arial Black"/>
              </a:rPr>
              <a:t>AH4</a:t>
            </a: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p:cNvSpPr>
          <p:nvPr>
            <p:ph type="title"/>
          </p:nvPr>
        </p:nvSpPr>
        <p:spPr bwMode="auto">
          <a:noFill/>
        </p:spPr>
        <p:txBody>
          <a:bodyPr vert="horz" wrap="square" lIns="91440" tIns="45720" rIns="91440" bIns="45720" numCol="1" anchorCtr="0" compatLnSpc="1">
            <a:prstTxWarp prst="textNoShape">
              <a:avLst/>
            </a:prstTxWarp>
          </a:bodyPr>
          <a:lstStyle/>
          <a:p>
            <a:r>
              <a:rPr lang="en-IE" smtClean="0">
                <a:effectLst/>
              </a:rPr>
              <a:t>Implications……</a:t>
            </a:r>
            <a:endParaRPr lang="en-US" smtClean="0">
              <a:effectLst/>
            </a:endParaRPr>
          </a:p>
        </p:txBody>
      </p:sp>
      <p:sp>
        <p:nvSpPr>
          <p:cNvPr id="76803" name="Rectangle 3"/>
          <p:cNvSpPr>
            <a:spLocks noGrp="1"/>
          </p:cNvSpPr>
          <p:nvPr>
            <p:ph type="body" idx="1"/>
          </p:nvPr>
        </p:nvSpPr>
        <p:spPr/>
        <p:txBody>
          <a:bodyPr/>
          <a:lstStyle/>
          <a:p>
            <a:pPr>
              <a:lnSpc>
                <a:spcPct val="90000"/>
              </a:lnSpc>
              <a:buClr>
                <a:srgbClr val="008000"/>
              </a:buClr>
            </a:pPr>
            <a:r>
              <a:rPr lang="en-US" dirty="0" smtClean="0"/>
              <a:t>If there is a connection between language, intelligence and relational skills then improving relational skills should improve intelligence (as measured by commonly used IQ tests such as WISC, WAIS).</a:t>
            </a:r>
          </a:p>
          <a:p>
            <a:pPr>
              <a:lnSpc>
                <a:spcPct val="90000"/>
              </a:lnSpc>
              <a:buClr>
                <a:srgbClr val="008000"/>
              </a:buClr>
            </a:pPr>
            <a:r>
              <a:rPr lang="en-US" dirty="0" smtClean="0"/>
              <a:t>Barring this research body, no other study to date has attempted to use MET to improve general cognitive abilities.</a:t>
            </a:r>
            <a:endParaRPr lang="en-US" sz="2800" dirty="0" smtClean="0"/>
          </a:p>
          <a:p>
            <a:pPr>
              <a:lnSpc>
                <a:spcPct val="90000"/>
              </a:lnSpc>
            </a:pPr>
            <a:endParaRPr lang="en-US" dirty="0" smtClean="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93622" y="998730"/>
            <a:ext cx="4290946" cy="5517738"/>
          </a:xfrm>
          <a:prstGeom prst="rect">
            <a:avLst/>
          </a:prstGeom>
        </p:spPr>
      </p:pic>
      <p:pic>
        <p:nvPicPr>
          <p:cNvPr id="5" name="Picture 4"/>
          <p:cNvPicPr>
            <a:picLocks noChangeAspect="1"/>
          </p:cNvPicPr>
          <p:nvPr/>
        </p:nvPicPr>
        <p:blipFill>
          <a:blip r:embed="rId3"/>
          <a:stretch>
            <a:fillRect/>
          </a:stretch>
        </p:blipFill>
        <p:spPr>
          <a:xfrm>
            <a:off x="3096293" y="593686"/>
            <a:ext cx="2685604" cy="267891"/>
          </a:xfrm>
          <a:prstGeom prst="rect">
            <a:avLst/>
          </a:prstGeom>
        </p:spPr>
      </p:pic>
    </p:spTree>
    <p:extLst>
      <p:ext uri="{BB962C8B-B14F-4D97-AF65-F5344CB8AC3E}">
        <p14:creationId xmlns:p14="http://schemas.microsoft.com/office/powerpoint/2010/main" val="1997259935"/>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74638"/>
            <a:ext cx="8322890" cy="994122"/>
          </a:xfrm>
        </p:spPr>
        <p:txBody>
          <a:bodyPr>
            <a:normAutofit/>
          </a:bodyPr>
          <a:lstStyle/>
          <a:p>
            <a:r>
              <a:rPr lang="en-GB" dirty="0" smtClean="0"/>
              <a:t>Cassidy, Roche &amp; Hayes, 2011, </a:t>
            </a:r>
            <a:r>
              <a:rPr lang="en-GB" dirty="0" err="1" smtClean="0"/>
              <a:t>Exp</a:t>
            </a:r>
            <a:r>
              <a:rPr lang="en-GB" dirty="0" smtClean="0"/>
              <a:t> 1</a:t>
            </a:r>
            <a:endParaRPr lang="en-GB" dirty="0"/>
          </a:p>
        </p:txBody>
      </p:sp>
      <p:sp>
        <p:nvSpPr>
          <p:cNvPr id="3" name="Content Placeholder 2"/>
          <p:cNvSpPr>
            <a:spLocks noGrp="1"/>
          </p:cNvSpPr>
          <p:nvPr>
            <p:ph idx="1"/>
          </p:nvPr>
        </p:nvSpPr>
        <p:spPr>
          <a:xfrm>
            <a:off x="179512" y="1214422"/>
            <a:ext cx="8754938" cy="5526946"/>
          </a:xfrm>
        </p:spPr>
        <p:txBody>
          <a:bodyPr/>
          <a:lstStyle/>
          <a:p>
            <a:r>
              <a:rPr lang="en-GB" sz="2800" dirty="0" smtClean="0">
                <a:latin typeface="+mj-lt"/>
              </a:rPr>
              <a:t>Previous preliminary research by the current experimenters found mild and modest correlations between almost all subtests of WISC-III</a:t>
            </a:r>
            <a:r>
              <a:rPr lang="en-GB" sz="2800" baseline="30000" dirty="0" smtClean="0">
                <a:latin typeface="+mj-lt"/>
              </a:rPr>
              <a:t>UK  </a:t>
            </a:r>
            <a:r>
              <a:rPr lang="en-GB" sz="2800" dirty="0" smtClean="0">
                <a:latin typeface="+mj-lt"/>
              </a:rPr>
              <a:t>and speed of deriving symmetrical and transitive relations.</a:t>
            </a:r>
            <a:endParaRPr lang="en-US" sz="2800" dirty="0" smtClean="0">
              <a:effectLst>
                <a:outerShdw blurRad="50800" dist="38100" dir="2700000" algn="tl" rotWithShape="0">
                  <a:prstClr val="black">
                    <a:alpha val="40000"/>
                  </a:prstClr>
                </a:outerShdw>
              </a:effectLst>
              <a:latin typeface="+mj-lt"/>
            </a:endParaRPr>
          </a:p>
          <a:p>
            <a:r>
              <a:rPr lang="en-US" sz="2800" dirty="0" smtClean="0">
                <a:effectLst>
                  <a:outerShdw blurRad="50800" dist="38100" dir="2700000" algn="tl" rotWithShape="0">
                    <a:prstClr val="black">
                      <a:alpha val="40000"/>
                    </a:prstClr>
                  </a:outerShdw>
                </a:effectLst>
                <a:latin typeface="+mj-lt"/>
              </a:rPr>
              <a:t>Providing intensive relational skills training to typically developing children and those with intellectual disabilities raises their IQ by more than one standard deviation</a:t>
            </a:r>
          </a:p>
          <a:p>
            <a:r>
              <a:rPr lang="en-GB" sz="2800" dirty="0" smtClean="0"/>
              <a:t>Also found increases of as much as 30 points in full scale IQ scores in a small sample of normally functioning children who participated in a MET intervention designed to raise IQ score. </a:t>
            </a:r>
            <a:endParaRPr lang="en-US" sz="2800" dirty="0" smtClean="0"/>
          </a:p>
          <a:p>
            <a:endParaRPr lang="en-US" dirty="0" smtClean="0">
              <a:effectLst>
                <a:outerShdw blurRad="50800" dist="38100" dir="2700000" algn="tl" rotWithShape="0">
                  <a:prstClr val="black">
                    <a:alpha val="40000"/>
                  </a:prstClr>
                </a:outerShdw>
              </a:effectLst>
              <a:latin typeface="+mj-lt"/>
            </a:endParaRPr>
          </a:p>
          <a:p>
            <a:endParaRPr lang="en-US" dirty="0" smtClean="0">
              <a:effectLst>
                <a:outerShdw blurRad="50800" dist="38100" dir="2700000" algn="tl" rotWithShape="0">
                  <a:prstClr val="black">
                    <a:alpha val="40000"/>
                  </a:prstClr>
                </a:outerShdw>
              </a:effectLst>
              <a:latin typeface="+mj-lt"/>
            </a:endParaRPr>
          </a:p>
          <a:p>
            <a:endParaRPr lang="en-GB"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title"/>
          </p:nvPr>
        </p:nvSpPr>
        <p:spPr bwMode="auto">
          <a:noFill/>
        </p:spPr>
        <p:txBody>
          <a:bodyPr vert="horz" wrap="square" lIns="91440" tIns="45720" rIns="91440" bIns="45720" numCol="1" anchorCtr="0" compatLnSpc="1">
            <a:prstTxWarp prst="textNoShape">
              <a:avLst/>
            </a:prstTxWarp>
            <a:normAutofit fontScale="90000"/>
          </a:bodyPr>
          <a:lstStyle/>
          <a:p>
            <a:pPr algn="ctr"/>
            <a:r>
              <a:rPr lang="en-IE" sz="3900" smtClean="0">
                <a:effectLst/>
              </a:rPr>
              <a:t>Cassidy, Roche &amp; Hayes (2011)</a:t>
            </a:r>
            <a:br>
              <a:rPr lang="en-IE" sz="3900" smtClean="0">
                <a:effectLst/>
              </a:rPr>
            </a:br>
            <a:r>
              <a:rPr lang="en-IE" sz="3900" smtClean="0">
                <a:effectLst/>
              </a:rPr>
              <a:t>Experiment 2</a:t>
            </a:r>
            <a:endParaRPr lang="en-US" sz="3900" smtClean="0">
              <a:effectLst/>
            </a:endParaRPr>
          </a:p>
        </p:txBody>
      </p:sp>
      <p:sp>
        <p:nvSpPr>
          <p:cNvPr id="77827" name="Rectangle 3"/>
          <p:cNvSpPr>
            <a:spLocks noGrp="1"/>
          </p:cNvSpPr>
          <p:nvPr>
            <p:ph type="body" idx="1"/>
          </p:nvPr>
        </p:nvSpPr>
        <p:spPr>
          <a:xfrm>
            <a:off x="642910" y="1447800"/>
            <a:ext cx="8291540" cy="4800600"/>
          </a:xfrm>
        </p:spPr>
        <p:txBody>
          <a:bodyPr/>
          <a:lstStyle/>
          <a:p>
            <a:pPr>
              <a:lnSpc>
                <a:spcPct val="80000"/>
              </a:lnSpc>
            </a:pPr>
            <a:r>
              <a:rPr lang="en-IE" sz="2800" dirty="0" smtClean="0"/>
              <a:t>8 children presenting with learning difficulties were administered a comprehensive psychometric assessment (IQ and attainment test) and a baseline test of relational abilities.</a:t>
            </a:r>
          </a:p>
          <a:p>
            <a:pPr>
              <a:lnSpc>
                <a:spcPct val="80000"/>
              </a:lnSpc>
            </a:pPr>
            <a:r>
              <a:rPr lang="en-IE" sz="2800" dirty="0" smtClean="0"/>
              <a:t>All children then took part in an intensive relational training intervention programme over the course of an academic year.</a:t>
            </a:r>
          </a:p>
          <a:p>
            <a:pPr>
              <a:lnSpc>
                <a:spcPct val="80000"/>
              </a:lnSpc>
            </a:pPr>
            <a:r>
              <a:rPr lang="en-IE" sz="2800" dirty="0" smtClean="0"/>
              <a:t>All children showed increased relational abilities and increased performance on an IQ test following the research programme.  Mean IQ rise was 13 points. Many children moved from the categorisation of </a:t>
            </a:r>
            <a:r>
              <a:rPr lang="en-IE" sz="2800" dirty="0" smtClean="0"/>
              <a:t>intellectual difficulty</a:t>
            </a:r>
            <a:r>
              <a:rPr lang="en-IE" sz="2800" dirty="0" smtClean="0"/>
              <a:t> </a:t>
            </a:r>
            <a:r>
              <a:rPr lang="en-IE" sz="2800" dirty="0" smtClean="0"/>
              <a:t>to the categorisation of “normal range”.</a:t>
            </a:r>
          </a:p>
          <a:p>
            <a:pPr>
              <a:lnSpc>
                <a:spcPct val="80000"/>
              </a:lnSpc>
              <a:buFont typeface="Wingdings 2" pitchFamily="18" charset="2"/>
              <a:buNone/>
            </a:pPr>
            <a:endParaRPr lang="en-US" sz="2400" dirty="0" smtClean="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0"/>
            <a:ext cx="8005788" cy="1052736"/>
          </a:xfrm>
        </p:spPr>
        <p:txBody>
          <a:bodyPr/>
          <a:lstStyle/>
          <a:p>
            <a:r>
              <a:rPr lang="en-GB" dirty="0" smtClean="0"/>
              <a:t>Some demographics</a:t>
            </a:r>
            <a:endParaRPr lang="en-GB" dirty="0"/>
          </a:p>
        </p:txBody>
      </p:sp>
      <p:sp>
        <p:nvSpPr>
          <p:cNvPr id="3" name="Content Placeholder 2"/>
          <p:cNvSpPr>
            <a:spLocks noGrp="1"/>
          </p:cNvSpPr>
          <p:nvPr>
            <p:ph idx="1"/>
          </p:nvPr>
        </p:nvSpPr>
        <p:spPr>
          <a:xfrm>
            <a:off x="323528" y="908720"/>
            <a:ext cx="8820472" cy="5616624"/>
          </a:xfrm>
        </p:spPr>
        <p:txBody>
          <a:bodyPr/>
          <a:lstStyle/>
          <a:p>
            <a:pPr eaLnBrk="1" hangingPunct="1"/>
            <a:r>
              <a:rPr lang="en-IE" dirty="0" smtClean="0"/>
              <a:t>Specific learning difficulty in reading (only)</a:t>
            </a:r>
            <a:endParaRPr lang="en-GB" dirty="0" smtClean="0"/>
          </a:p>
          <a:p>
            <a:pPr eaLnBrk="1" hangingPunct="1"/>
            <a:r>
              <a:rPr lang="en-IE" dirty="0" smtClean="0"/>
              <a:t>Borderline ID (x2) Mild General Intellectual Disability, </a:t>
            </a:r>
          </a:p>
          <a:p>
            <a:pPr eaLnBrk="1" hangingPunct="1"/>
            <a:r>
              <a:rPr lang="en-IE" dirty="0" smtClean="0"/>
              <a:t>Mild to moderate delay in comprehension and expression of language, mild to moderate delay in vocabulary development,</a:t>
            </a:r>
          </a:p>
          <a:p>
            <a:pPr eaLnBrk="1" hangingPunct="1"/>
            <a:r>
              <a:rPr lang="en-IE" dirty="0" smtClean="0"/>
              <a:t>Specific learning difficulties in reading, writing and spelling</a:t>
            </a:r>
            <a:endParaRPr lang="en-GB" dirty="0" smtClean="0"/>
          </a:p>
          <a:p>
            <a:pPr eaLnBrk="1" hangingPunct="1"/>
            <a:r>
              <a:rPr lang="en-IE" dirty="0" smtClean="0"/>
              <a:t>ADHD</a:t>
            </a:r>
          </a:p>
          <a:p>
            <a:pPr eaLnBrk="1" hangingPunct="1"/>
            <a:r>
              <a:rPr lang="en-IE" dirty="0" smtClean="0"/>
              <a:t>ADHD + Specific learning difficulty in reading and mathematics</a:t>
            </a:r>
            <a:endParaRPr lang="en-GB" dirty="0" smtClean="0"/>
          </a:p>
          <a:p>
            <a:pPr lvl="0">
              <a:buNone/>
            </a:pPr>
            <a:endParaRPr lang="en-IE" b="1" dirty="0" smtClean="0">
              <a:solidFill>
                <a:srgbClr val="FFFFCC"/>
              </a:solidFill>
              <a:latin typeface="Times New Roman" pitchFamily="18" charset="0"/>
              <a:ea typeface="ヒラギノ角ゴ Pro W3" charset="-128"/>
            </a:endParaRP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SMART?</a:t>
            </a:r>
            <a:endParaRPr lang="en-GB" dirty="0"/>
          </a:p>
        </p:txBody>
      </p:sp>
      <p:sp>
        <p:nvSpPr>
          <p:cNvPr id="3" name="Content Placeholder 2"/>
          <p:cNvSpPr>
            <a:spLocks noGrp="1"/>
          </p:cNvSpPr>
          <p:nvPr>
            <p:ph idx="1"/>
          </p:nvPr>
        </p:nvSpPr>
        <p:spPr/>
        <p:txBody>
          <a:bodyPr/>
          <a:lstStyle/>
          <a:p>
            <a:r>
              <a:rPr lang="en-GB" dirty="0" smtClean="0"/>
              <a:t>SMART is a scientifically developed educational training programme that has published scientific evidence that it can raise intelligence levels (measured using standardised IQ tests) by </a:t>
            </a:r>
            <a:r>
              <a:rPr lang="en-GB" b="1" dirty="0" smtClean="0"/>
              <a:t>20 - 30 IQ points</a:t>
            </a:r>
            <a:r>
              <a:rPr lang="en-GB" dirty="0" smtClean="0"/>
              <a:t>.  This makes SMART training a breakthrough in psychological science.</a:t>
            </a:r>
            <a:endParaRPr lang="en-GB"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62" y="274638"/>
            <a:ext cx="8005788" cy="1143000"/>
          </a:xfrm>
        </p:spPr>
        <p:txBody>
          <a:bodyPr>
            <a:normAutofit fontScale="90000"/>
          </a:bodyPr>
          <a:lstStyle/>
          <a:p>
            <a:r>
              <a:rPr lang="en-GB" dirty="0" smtClean="0"/>
              <a:t>Involvement with other professionals</a:t>
            </a:r>
            <a:endParaRPr lang="en-GB" dirty="0"/>
          </a:p>
        </p:txBody>
      </p:sp>
      <p:sp>
        <p:nvSpPr>
          <p:cNvPr id="3" name="Content Placeholder 2"/>
          <p:cNvSpPr>
            <a:spLocks noGrp="1"/>
          </p:cNvSpPr>
          <p:nvPr>
            <p:ph idx="1"/>
          </p:nvPr>
        </p:nvSpPr>
        <p:spPr/>
        <p:txBody>
          <a:bodyPr/>
          <a:lstStyle/>
          <a:p>
            <a:r>
              <a:rPr lang="en-GB" dirty="0" smtClean="0"/>
              <a:t>Psychiatrist</a:t>
            </a:r>
          </a:p>
          <a:p>
            <a:r>
              <a:rPr lang="en-GB" dirty="0" smtClean="0"/>
              <a:t>Educational Psychologist</a:t>
            </a:r>
          </a:p>
          <a:p>
            <a:r>
              <a:rPr lang="en-GB" dirty="0" smtClean="0"/>
              <a:t>Speech and Language Therapist</a:t>
            </a:r>
          </a:p>
          <a:p>
            <a:r>
              <a:rPr lang="en-GB" dirty="0" smtClean="0"/>
              <a:t>Occupational Therapist</a:t>
            </a:r>
          </a:p>
          <a:p>
            <a:r>
              <a:rPr lang="en-GB" dirty="0" smtClean="0"/>
              <a:t>Learning Support Teacher</a:t>
            </a:r>
          </a:p>
          <a:p>
            <a:r>
              <a:rPr lang="en-GB" dirty="0" smtClean="0"/>
              <a:t>Resource Teacher</a:t>
            </a:r>
          </a:p>
          <a:p>
            <a:r>
              <a:rPr lang="en-GB" dirty="0" smtClean="0"/>
              <a:t>SNA</a:t>
            </a:r>
            <a:endParaRPr lang="en-GB"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p:cNvPicPr>
          <p:nvPr/>
        </p:nvPicPr>
        <p:blipFill>
          <a:blip r:embed="rId2" cstate="print"/>
          <a:srcRect/>
          <a:stretch>
            <a:fillRect/>
          </a:stretch>
        </p:blipFill>
        <p:spPr bwMode="auto">
          <a:xfrm>
            <a:off x="2210098" y="0"/>
            <a:ext cx="4190256" cy="6459513"/>
          </a:xfrm>
          <a:prstGeom prst="rect">
            <a:avLst/>
          </a:prstGeom>
          <a:noFill/>
          <a:ln w="9525">
            <a:noFill/>
            <a:miter lim="800000"/>
            <a:headEnd/>
            <a:tailEnd/>
          </a:ln>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0898"/>
                                        </p:tgtEl>
                                        <p:attrNameLst>
                                          <p:attrName>style.visibility</p:attrName>
                                        </p:attrNameLst>
                                      </p:cBhvr>
                                      <p:to>
                                        <p:strVal val="visible"/>
                                      </p:to>
                                    </p:set>
                                    <p:animEffect transition="in" filter="dissolve">
                                      <p:cBhvr>
                                        <p:cTn id="7" dur="500"/>
                                        <p:tgtEl>
                                          <p:spTgt spid="80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Roche, Cassidy &amp; Stewart, 2013</a:t>
            </a:r>
            <a:endParaRPr lang="en-GB" dirty="0"/>
          </a:p>
        </p:txBody>
      </p:sp>
      <p:sp>
        <p:nvSpPr>
          <p:cNvPr id="3" name="Content Placeholder 2"/>
          <p:cNvSpPr>
            <a:spLocks noGrp="1"/>
          </p:cNvSpPr>
          <p:nvPr>
            <p:ph idx="1"/>
          </p:nvPr>
        </p:nvSpPr>
        <p:spPr/>
        <p:txBody>
          <a:bodyPr/>
          <a:lstStyle/>
          <a:p>
            <a:r>
              <a:rPr lang="en-IE" dirty="0" smtClean="0"/>
              <a:t>Children were re-assessed 4 years later and it was found that no child returned to their previously lower than average IQ score. </a:t>
            </a:r>
            <a:br>
              <a:rPr lang="en-IE" dirty="0" smtClean="0"/>
            </a:br>
            <a:r>
              <a:rPr lang="en-IE" dirty="0" smtClean="0"/>
              <a:t/>
            </a:r>
            <a:br>
              <a:rPr lang="en-IE" dirty="0" smtClean="0"/>
            </a:br>
            <a:r>
              <a:rPr lang="en-IE" b="1" dirty="0" smtClean="0"/>
              <a:t>All IQ rises were largely maintained and in many instances, the IQ scores (particularly verbal and reasoning skills) continued to rise.  </a:t>
            </a:r>
            <a:r>
              <a:rPr lang="en-IE" dirty="0" smtClean="0"/>
              <a:t/>
            </a:r>
            <a:br>
              <a:rPr lang="en-IE" dirty="0" smtClean="0"/>
            </a:br>
            <a:endParaRPr lang="en-GB"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9028" y="492424"/>
            <a:ext cx="8455314" cy="372696"/>
          </a:xfrm>
          <a:prstGeom prst="rect">
            <a:avLst/>
          </a:prstGeom>
        </p:spPr>
        <p:txBody>
          <a:bodyPr wrap="square" lIns="64291" tIns="32146" rIns="64291" bIns="32146">
            <a:spAutoFit/>
          </a:bodyPr>
          <a:lstStyle/>
          <a:p>
            <a:r>
              <a:rPr lang="en-US" sz="2000" dirty="0" smtClean="0"/>
              <a:t>Cassidy </a:t>
            </a:r>
            <a:r>
              <a:rPr lang="en-US" sz="2000" dirty="0"/>
              <a:t>et al. (</a:t>
            </a:r>
            <a:r>
              <a:rPr lang="en-US" sz="2000" dirty="0" smtClean="0"/>
              <a:t>2011, Experiment 2)...   </a:t>
            </a:r>
            <a:endParaRPr lang="en-US" sz="2000" dirty="0"/>
          </a:p>
        </p:txBody>
      </p:sp>
      <p:graphicFrame>
        <p:nvGraphicFramePr>
          <p:cNvPr id="6" name="Object 5"/>
          <p:cNvGraphicFramePr>
            <a:graphicFrameLocks noChangeAspect="1"/>
          </p:cNvGraphicFramePr>
          <p:nvPr>
            <p:extLst>
              <p:ext uri="{D42A27DB-BD31-4B8C-83A1-F6EECF244321}">
                <p14:modId xmlns:p14="http://schemas.microsoft.com/office/powerpoint/2010/main" val="69703973"/>
              </p:ext>
            </p:extLst>
          </p:nvPr>
        </p:nvGraphicFramePr>
        <p:xfrm>
          <a:off x="139700" y="1033463"/>
          <a:ext cx="8845550" cy="3876675"/>
        </p:xfrm>
        <a:graphic>
          <a:graphicData uri="http://schemas.openxmlformats.org/presentationml/2006/ole">
            <mc:AlternateContent xmlns:mc="http://schemas.openxmlformats.org/markup-compatibility/2006">
              <mc:Choice xmlns:v="urn:schemas-microsoft-com:vml" Requires="v">
                <p:oleObj spid="_x0000_s1082" name="Document" r:id="rId4" imgW="6523226" imgH="2806800" progId="Word.Document.12">
                  <p:embed/>
                </p:oleObj>
              </mc:Choice>
              <mc:Fallback>
                <p:oleObj name="Document" r:id="rId4" imgW="6523226" imgH="2806800"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700" y="1033463"/>
                        <a:ext cx="8845550" cy="3876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Oval 1"/>
          <p:cNvSpPr/>
          <p:nvPr/>
        </p:nvSpPr>
        <p:spPr>
          <a:xfrm>
            <a:off x="1785918" y="1643050"/>
            <a:ext cx="961982" cy="607568"/>
          </a:xfrm>
          <a:prstGeom prst="ellipse">
            <a:avLst/>
          </a:prstGeom>
          <a:solidFill>
            <a:srgbClr val="FF0000">
              <a:alpha val="27000"/>
            </a:srgbClr>
          </a:solidFill>
        </p:spPr>
        <p:style>
          <a:lnRef idx="1">
            <a:schemeClr val="accent1"/>
          </a:lnRef>
          <a:fillRef idx="3">
            <a:schemeClr val="accent1"/>
          </a:fillRef>
          <a:effectRef idx="2">
            <a:schemeClr val="accent1"/>
          </a:effectRef>
          <a:fontRef idx="minor">
            <a:schemeClr val="lt1"/>
          </a:fontRef>
        </p:style>
        <p:txBody>
          <a:bodyPr lIns="64291" tIns="32146" rIns="64291" bIns="32146" rtlCol="0" anchor="ctr"/>
          <a:lstStyle/>
          <a:p>
            <a:pPr algn="ctr"/>
            <a:endParaRPr lang="en-US"/>
          </a:p>
        </p:txBody>
      </p:sp>
      <p:sp>
        <p:nvSpPr>
          <p:cNvPr id="7" name="Oval 6"/>
          <p:cNvSpPr/>
          <p:nvPr/>
        </p:nvSpPr>
        <p:spPr>
          <a:xfrm>
            <a:off x="4000496" y="1714488"/>
            <a:ext cx="961982" cy="607568"/>
          </a:xfrm>
          <a:prstGeom prst="ellipse">
            <a:avLst/>
          </a:prstGeom>
          <a:solidFill>
            <a:srgbClr val="FF0000">
              <a:alpha val="27000"/>
            </a:srgbClr>
          </a:solidFill>
        </p:spPr>
        <p:style>
          <a:lnRef idx="1">
            <a:schemeClr val="accent1"/>
          </a:lnRef>
          <a:fillRef idx="3">
            <a:schemeClr val="accent1"/>
          </a:fillRef>
          <a:effectRef idx="2">
            <a:schemeClr val="accent1"/>
          </a:effectRef>
          <a:fontRef idx="minor">
            <a:schemeClr val="lt1"/>
          </a:fontRef>
        </p:style>
        <p:txBody>
          <a:bodyPr lIns="64291" tIns="32146" rIns="64291" bIns="32146" rtlCol="0" anchor="ctr"/>
          <a:lstStyle/>
          <a:p>
            <a:pPr algn="ctr"/>
            <a:endParaRPr lang="en-US"/>
          </a:p>
        </p:txBody>
      </p:sp>
      <p:sp>
        <p:nvSpPr>
          <p:cNvPr id="8" name="Oval 7"/>
          <p:cNvSpPr/>
          <p:nvPr/>
        </p:nvSpPr>
        <p:spPr>
          <a:xfrm>
            <a:off x="6764361" y="857232"/>
            <a:ext cx="2379639" cy="810090"/>
          </a:xfrm>
          <a:prstGeom prst="ellipse">
            <a:avLst/>
          </a:prstGeom>
          <a:solidFill>
            <a:srgbClr val="FF0000">
              <a:alpha val="27000"/>
            </a:srgbClr>
          </a:solidFill>
        </p:spPr>
        <p:style>
          <a:lnRef idx="1">
            <a:schemeClr val="accent1"/>
          </a:lnRef>
          <a:fillRef idx="3">
            <a:schemeClr val="accent1"/>
          </a:fillRef>
          <a:effectRef idx="2">
            <a:schemeClr val="accent1"/>
          </a:effectRef>
          <a:fontRef idx="minor">
            <a:schemeClr val="lt1"/>
          </a:fontRef>
        </p:style>
        <p:txBody>
          <a:bodyPr lIns="64291" tIns="32146" rIns="64291" bIns="32146" rtlCol="0" anchor="ctr"/>
          <a:lstStyle/>
          <a:p>
            <a:pPr algn="ctr"/>
            <a:endParaRPr lang="en-US"/>
          </a:p>
        </p:txBody>
      </p:sp>
      <p:sp>
        <p:nvSpPr>
          <p:cNvPr id="9" name="Oval 8"/>
          <p:cNvSpPr/>
          <p:nvPr/>
        </p:nvSpPr>
        <p:spPr>
          <a:xfrm>
            <a:off x="6572264" y="1714488"/>
            <a:ext cx="961982" cy="607568"/>
          </a:xfrm>
          <a:prstGeom prst="ellipse">
            <a:avLst/>
          </a:prstGeom>
          <a:solidFill>
            <a:srgbClr val="FF0000">
              <a:alpha val="27000"/>
            </a:srgbClr>
          </a:solidFill>
        </p:spPr>
        <p:style>
          <a:lnRef idx="1">
            <a:schemeClr val="accent1"/>
          </a:lnRef>
          <a:fillRef idx="3">
            <a:schemeClr val="accent1"/>
          </a:fillRef>
          <a:effectRef idx="2">
            <a:schemeClr val="accent1"/>
          </a:effectRef>
          <a:fontRef idx="minor">
            <a:schemeClr val="lt1"/>
          </a:fontRef>
        </p:style>
        <p:txBody>
          <a:bodyPr lIns="64291" tIns="32146" rIns="64291" bIns="32146" rtlCol="0" anchor="ctr"/>
          <a:lstStyle/>
          <a:p>
            <a:pPr algn="ctr"/>
            <a:endParaRPr lang="en-US"/>
          </a:p>
        </p:txBody>
      </p:sp>
      <p:sp>
        <p:nvSpPr>
          <p:cNvPr id="15" name="TextBox 14"/>
          <p:cNvSpPr txBox="1"/>
          <p:nvPr/>
        </p:nvSpPr>
        <p:spPr>
          <a:xfrm>
            <a:off x="500034" y="6072206"/>
            <a:ext cx="7186583" cy="369332"/>
          </a:xfrm>
          <a:prstGeom prst="rect">
            <a:avLst/>
          </a:prstGeom>
          <a:noFill/>
        </p:spPr>
        <p:txBody>
          <a:bodyPr wrap="square" rtlCol="0">
            <a:spAutoFit/>
          </a:bodyPr>
          <a:lstStyle/>
          <a:p>
            <a:r>
              <a:rPr lang="en-GB" dirty="0" smtClean="0"/>
              <a:t>See Roche, Cassidy &amp; Stewart, 2013 for more on four year follow-up</a:t>
            </a:r>
            <a:endParaRPr lang="en-GB" dirty="0"/>
          </a:p>
        </p:txBody>
      </p:sp>
      <p:pic>
        <p:nvPicPr>
          <p:cNvPr id="10" name="Picture 9" descr="Mindfullness Acceptance and Positive Psychology.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8582" y="4796027"/>
            <a:ext cx="1387052" cy="2061973"/>
          </a:xfrm>
          <a:prstGeom prst="rect">
            <a:avLst/>
          </a:prstGeom>
        </p:spPr>
      </p:pic>
    </p:spTree>
    <p:extLst>
      <p:ext uri="{BB962C8B-B14F-4D97-AF65-F5344CB8AC3E}">
        <p14:creationId xmlns:p14="http://schemas.microsoft.com/office/powerpoint/2010/main" val="1070491217"/>
      </p:ext>
    </p:extLst>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0069" y="391162"/>
            <a:ext cx="8937185" cy="6227567"/>
          </a:xfrm>
          <a:prstGeom prst="rect">
            <a:avLst/>
          </a:prstGeom>
        </p:spPr>
      </p:pic>
    </p:spTree>
    <p:extLst>
      <p:ext uri="{BB962C8B-B14F-4D97-AF65-F5344CB8AC3E}">
        <p14:creationId xmlns:p14="http://schemas.microsoft.com/office/powerpoint/2010/main" val="1709833768"/>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274638"/>
            <a:ext cx="8538914" cy="582594"/>
          </a:xfrm>
        </p:spPr>
        <p:txBody>
          <a:bodyPr>
            <a:noAutofit/>
          </a:bodyPr>
          <a:lstStyle/>
          <a:p>
            <a:pPr algn="ctr"/>
            <a:r>
              <a:rPr lang="en-GB" sz="2400" dirty="0" err="1" smtClean="0"/>
              <a:t>Rathmore</a:t>
            </a:r>
            <a:r>
              <a:rPr lang="en-GB" sz="2400" dirty="0" smtClean="0"/>
              <a:t> study (Exp. 1, Cassidy, Roche, Colbert, Stewart &amp; Grey, LAID, 2016)</a:t>
            </a:r>
            <a:endParaRPr lang="en-GB" sz="2400" dirty="0"/>
          </a:p>
        </p:txBody>
      </p:sp>
      <p:sp>
        <p:nvSpPr>
          <p:cNvPr id="5" name="Content Placeholder 4"/>
          <p:cNvSpPr>
            <a:spLocks noGrp="1"/>
          </p:cNvSpPr>
          <p:nvPr>
            <p:ph idx="1"/>
          </p:nvPr>
        </p:nvSpPr>
        <p:spPr>
          <a:xfrm>
            <a:off x="571472" y="1196752"/>
            <a:ext cx="8362978" cy="5051648"/>
          </a:xfrm>
        </p:spPr>
        <p:txBody>
          <a:bodyPr/>
          <a:lstStyle/>
          <a:p>
            <a:r>
              <a:rPr lang="en-US" sz="2800" dirty="0" smtClean="0">
                <a:effectLst>
                  <a:outerShdw blurRad="50800" dist="38100" dir="2700000" algn="tl" rotWithShape="0">
                    <a:prstClr val="black">
                      <a:alpha val="40000"/>
                    </a:prstClr>
                  </a:outerShdw>
                </a:effectLst>
                <a:latin typeface="+mj-lt"/>
              </a:rPr>
              <a:t>Replication of Cassidy et al (2011), using an online relational skills training intervention as offered at RaiseYourIQ.com</a:t>
            </a:r>
            <a:endParaRPr lang="en-GB" sz="2800" dirty="0" smtClean="0">
              <a:effectLst>
                <a:outerShdw blurRad="50800" dist="38100" dir="2700000" algn="tl" rotWithShape="0">
                  <a:prstClr val="black">
                    <a:alpha val="40000"/>
                  </a:prstClr>
                </a:outerShdw>
              </a:effectLst>
              <a:latin typeface="+mj-lt"/>
            </a:endParaRPr>
          </a:p>
          <a:p>
            <a:r>
              <a:rPr lang="en-GB" sz="2800" dirty="0" smtClean="0">
                <a:effectLst>
                  <a:outerShdw blurRad="50800" dist="38100" dir="2700000" algn="tl" rotWithShape="0">
                    <a:prstClr val="black">
                      <a:alpha val="40000"/>
                    </a:prstClr>
                  </a:outerShdw>
                </a:effectLst>
                <a:latin typeface="+mj-lt"/>
              </a:rPr>
              <a:t>Fifteen mainstream school children (normal IQs)</a:t>
            </a:r>
          </a:p>
          <a:p>
            <a:r>
              <a:rPr lang="en-GB" sz="2800" dirty="0" smtClean="0">
                <a:effectLst>
                  <a:outerShdw blurRad="50800" dist="38100" dir="2700000" algn="tl" rotWithShape="0">
                    <a:prstClr val="black">
                      <a:alpha val="40000"/>
                    </a:prstClr>
                  </a:outerShdw>
                </a:effectLst>
                <a:latin typeface="+mj-lt"/>
              </a:rPr>
              <a:t>Administered the WISC-IV UK, standard scholastic tests,  and a specially designed </a:t>
            </a:r>
            <a:r>
              <a:rPr lang="en-GB" sz="2800" i="1" dirty="0" smtClean="0">
                <a:effectLst>
                  <a:outerShdw blurRad="50800" dist="38100" dir="2700000" algn="tl" rotWithShape="0">
                    <a:prstClr val="black">
                      <a:alpha val="40000"/>
                    </a:prstClr>
                  </a:outerShdw>
                </a:effectLst>
                <a:latin typeface="+mj-lt"/>
              </a:rPr>
              <a:t>Relational Abilities Index</a:t>
            </a:r>
            <a:r>
              <a:rPr lang="en-GB" sz="2800" dirty="0" smtClean="0">
                <a:effectLst>
                  <a:outerShdw blurRad="50800" dist="38100" dir="2700000" algn="tl" rotWithShape="0">
                    <a:prstClr val="black">
                      <a:alpha val="40000"/>
                    </a:prstClr>
                  </a:outerShdw>
                </a:effectLst>
                <a:latin typeface="+mj-lt"/>
              </a:rPr>
              <a:t> (RAI).</a:t>
            </a:r>
          </a:p>
          <a:p>
            <a:r>
              <a:rPr lang="en-GB" sz="2800" dirty="0" smtClean="0">
                <a:effectLst>
                  <a:outerShdw blurRad="50800" dist="38100" dir="2700000" algn="tl" rotWithShape="0">
                    <a:prstClr val="black">
                      <a:alpha val="40000"/>
                    </a:prstClr>
                  </a:outerShdw>
                </a:effectLst>
                <a:latin typeface="+mj-lt"/>
              </a:rPr>
              <a:t>Twice weekly training sessions in Same, Opposite, More-than/Less-than relational responding. </a:t>
            </a:r>
          </a:p>
          <a:p>
            <a:r>
              <a:rPr lang="en-GB" sz="2800" dirty="0" smtClean="0">
                <a:effectLst>
                  <a:outerShdw blurRad="50800" dist="38100" dir="2700000" algn="tl" rotWithShape="0">
                    <a:prstClr val="black">
                      <a:alpha val="40000"/>
                    </a:prstClr>
                  </a:outerShdw>
                </a:effectLst>
                <a:latin typeface="+mj-lt"/>
              </a:rPr>
              <a:t>All baseline tests re-administered following training</a:t>
            </a:r>
            <a:endParaRPr lang="en-GB" sz="2800" dirty="0">
              <a:latin typeface="+mj-lt"/>
            </a:endParaRP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0"/>
            <a:ext cx="7499350" cy="1071546"/>
          </a:xfrm>
        </p:spPr>
        <p:txBody>
          <a:bodyPr/>
          <a:lstStyle/>
          <a:p>
            <a:pPr algn="ctr"/>
            <a:r>
              <a:rPr lang="en-GB" dirty="0" err="1" smtClean="0"/>
              <a:t>Rathmore</a:t>
            </a:r>
            <a:r>
              <a:rPr lang="en-GB" dirty="0" smtClean="0"/>
              <a:t> Study</a:t>
            </a:r>
            <a:endParaRPr lang="en-GB" dirty="0"/>
          </a:p>
        </p:txBody>
      </p:sp>
      <p:sp>
        <p:nvSpPr>
          <p:cNvPr id="3" name="Content Placeholder 2"/>
          <p:cNvSpPr>
            <a:spLocks noGrp="1"/>
          </p:cNvSpPr>
          <p:nvPr>
            <p:ph idx="1"/>
          </p:nvPr>
        </p:nvSpPr>
        <p:spPr>
          <a:xfrm>
            <a:off x="683568" y="1285860"/>
            <a:ext cx="8250882" cy="4962540"/>
          </a:xfrm>
        </p:spPr>
        <p:txBody>
          <a:bodyPr/>
          <a:lstStyle/>
          <a:p>
            <a:pPr defTabSz="911225"/>
            <a:r>
              <a:rPr lang="en-US" dirty="0" smtClean="0">
                <a:effectLst>
                  <a:outerShdw blurRad="50800" dist="38100" dir="2700000" algn="tl" rotWithShape="0">
                    <a:prstClr val="black">
                      <a:alpha val="40000"/>
                    </a:prstClr>
                  </a:outerShdw>
                </a:effectLst>
                <a:latin typeface="+mj-lt"/>
              </a:rPr>
              <a:t>55 training and testing stages </a:t>
            </a:r>
          </a:p>
          <a:p>
            <a:pPr defTabSz="911225"/>
            <a:r>
              <a:rPr lang="en-US" dirty="0" smtClean="0">
                <a:effectLst>
                  <a:outerShdw blurRad="50800" dist="38100" dir="2700000" algn="tl" rotWithShape="0">
                    <a:prstClr val="black">
                      <a:alpha val="40000"/>
                    </a:prstClr>
                  </a:outerShdw>
                </a:effectLst>
                <a:latin typeface="+mj-lt"/>
              </a:rPr>
              <a:t>100% accuracy and high speed required on each block of training and testing</a:t>
            </a:r>
          </a:p>
          <a:p>
            <a:pPr defTabSz="911225"/>
            <a:r>
              <a:rPr lang="en-US" dirty="0" smtClean="0">
                <a:effectLst>
                  <a:outerShdw blurRad="50800" dist="38100" dir="2700000" algn="tl" rotWithShape="0">
                    <a:prstClr val="black">
                      <a:alpha val="40000"/>
                    </a:prstClr>
                  </a:outerShdw>
                </a:effectLst>
                <a:latin typeface="+mj-lt"/>
              </a:rPr>
              <a:t>16-20 weeks to complete  </a:t>
            </a:r>
          </a:p>
          <a:p>
            <a:pPr defTabSz="911225"/>
            <a:r>
              <a:rPr lang="en-US" dirty="0" smtClean="0">
                <a:effectLst>
                  <a:outerShdw blurRad="50800" dist="38100" dir="2700000" algn="tl" rotWithShape="0">
                    <a:prstClr val="black">
                      <a:alpha val="40000"/>
                    </a:prstClr>
                  </a:outerShdw>
                </a:effectLst>
                <a:latin typeface="+mj-lt"/>
              </a:rPr>
              <a:t>All stimuli were nonsense syllables</a:t>
            </a:r>
          </a:p>
          <a:p>
            <a:pPr defTabSz="911225"/>
            <a:r>
              <a:rPr lang="en-US" dirty="0" smtClean="0">
                <a:effectLst>
                  <a:outerShdw blurRad="50800" dist="38100" dir="2700000" algn="tl" rotWithShape="0">
                    <a:prstClr val="black">
                      <a:alpha val="40000"/>
                    </a:prstClr>
                  </a:outerShdw>
                </a:effectLst>
                <a:latin typeface="+mj-lt"/>
              </a:rPr>
              <a:t>Every training and testing trial was unique – only the FORMAT of derived relational responding was taught</a:t>
            </a:r>
          </a:p>
          <a:p>
            <a:endParaRPr lang="en-GB"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EC2516-D3F9-488D-91CF-C47214ADD021}" type="slidenum">
              <a:rPr lang="en-US" sz="1800" smtClean="0"/>
              <a:pPr/>
              <a:t>57</a:t>
            </a:fld>
            <a:endParaRPr lang="en-US" sz="1800"/>
          </a:p>
        </p:txBody>
      </p:sp>
      <p:pic>
        <p:nvPicPr>
          <p:cNvPr id="5" name="Picture 5"/>
          <p:cNvPicPr>
            <a:picLocks noChangeAspect="1" noChangeArrowheads="1"/>
          </p:cNvPicPr>
          <p:nvPr/>
        </p:nvPicPr>
        <p:blipFill>
          <a:blip r:embed="rId3" cstate="print"/>
          <a:srcRect/>
          <a:stretch>
            <a:fillRect/>
          </a:stretch>
        </p:blipFill>
        <p:spPr bwMode="auto">
          <a:xfrm>
            <a:off x="7429520" y="21002748"/>
            <a:ext cx="5308600" cy="4679950"/>
          </a:xfrm>
          <a:prstGeom prst="rect">
            <a:avLst/>
          </a:prstGeom>
          <a:noFill/>
          <a:ln w="9525">
            <a:noFill/>
            <a:miter lim="800000"/>
            <a:headEnd/>
            <a:tailEnd/>
          </a:ln>
        </p:spPr>
      </p:pic>
      <p:pic>
        <p:nvPicPr>
          <p:cNvPr id="8" name="Picture 5"/>
          <p:cNvPicPr>
            <a:picLocks noGrp="1" noChangeAspect="1" noChangeArrowheads="1"/>
          </p:cNvPicPr>
          <p:nvPr>
            <p:ph idx="1"/>
          </p:nvPr>
        </p:nvPicPr>
        <p:blipFill>
          <a:blip r:embed="rId3" cstate="print"/>
          <a:srcRect/>
          <a:stretch>
            <a:fillRect/>
          </a:stretch>
        </p:blipFill>
        <p:spPr bwMode="auto">
          <a:xfrm>
            <a:off x="-108519" y="0"/>
            <a:ext cx="9252520" cy="6892115"/>
          </a:xfrm>
          <a:prstGeom prst="rect">
            <a:avLst/>
          </a:prstGeom>
          <a:noFill/>
          <a:ln w="9525">
            <a:noFill/>
            <a:miter lim="800000"/>
            <a:headEnd/>
            <a:tailEnd/>
          </a:ln>
        </p:spPr>
      </p:pic>
      <p:sp>
        <p:nvSpPr>
          <p:cNvPr id="2" name="TextBox 1"/>
          <p:cNvSpPr txBox="1"/>
          <p:nvPr/>
        </p:nvSpPr>
        <p:spPr>
          <a:xfrm>
            <a:off x="20712" y="0"/>
            <a:ext cx="6336704" cy="523220"/>
          </a:xfrm>
          <a:prstGeom prst="rect">
            <a:avLst/>
          </a:prstGeom>
          <a:noFill/>
        </p:spPr>
        <p:txBody>
          <a:bodyPr wrap="square" rtlCol="0">
            <a:spAutoFit/>
          </a:bodyPr>
          <a:lstStyle/>
          <a:p>
            <a:r>
              <a:rPr lang="en-US" sz="2800" dirty="0" smtClean="0">
                <a:solidFill>
                  <a:srgbClr val="FFFFFF"/>
                </a:solidFill>
                <a:effectLst>
                  <a:outerShdw blurRad="50800" dist="38100" dir="2700000" algn="tl" rotWithShape="0">
                    <a:prstClr val="black">
                      <a:alpha val="40000"/>
                    </a:prstClr>
                  </a:outerShdw>
                </a:effectLst>
              </a:rPr>
              <a:t>Sample trial from one level of training….</a:t>
            </a:r>
            <a:endParaRPr lang="en-US" sz="2800" dirty="0">
              <a:solidFill>
                <a:srgbClr val="FFFFFF"/>
              </a:solidFill>
              <a:effectLst>
                <a:outerShdw blurRad="50800" dist="38100" dir="2700000" algn="tl" rotWithShape="0">
                  <a:prstClr val="black">
                    <a:alpha val="40000"/>
                  </a:prstClr>
                </a:outerShdw>
              </a:effectLst>
            </a:endParaRPr>
          </a:p>
        </p:txBody>
      </p:sp>
      <p:cxnSp>
        <p:nvCxnSpPr>
          <p:cNvPr id="15" name="Straight Arrow Connector 14"/>
          <p:cNvCxnSpPr/>
          <p:nvPr/>
        </p:nvCxnSpPr>
        <p:spPr>
          <a:xfrm flipV="1">
            <a:off x="3059832" y="2996952"/>
            <a:ext cx="1584176" cy="17281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2843808" y="2276872"/>
            <a:ext cx="1728192" cy="25202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2771800" y="1484784"/>
            <a:ext cx="1656184" cy="31683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259632" y="4725144"/>
            <a:ext cx="2952328" cy="461665"/>
          </a:xfrm>
          <a:prstGeom prst="rect">
            <a:avLst/>
          </a:prstGeom>
          <a:noFill/>
        </p:spPr>
        <p:txBody>
          <a:bodyPr wrap="square" rtlCol="0">
            <a:spAutoFit/>
          </a:bodyPr>
          <a:lstStyle/>
          <a:p>
            <a:pPr algn="ctr"/>
            <a:r>
              <a:rPr lang="en-US" sz="2400" dirty="0" smtClean="0"/>
              <a:t>Relational Statements</a:t>
            </a:r>
            <a:endParaRPr lang="en-US" sz="2400" dirty="0"/>
          </a:p>
        </p:txBody>
      </p:sp>
      <p:cxnSp>
        <p:nvCxnSpPr>
          <p:cNvPr id="26" name="Straight Arrow Connector 25"/>
          <p:cNvCxnSpPr/>
          <p:nvPr/>
        </p:nvCxnSpPr>
        <p:spPr>
          <a:xfrm flipH="1" flipV="1">
            <a:off x="5940152" y="4437112"/>
            <a:ext cx="288032" cy="16561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788024" y="6027003"/>
            <a:ext cx="2952328" cy="461665"/>
          </a:xfrm>
          <a:prstGeom prst="rect">
            <a:avLst/>
          </a:prstGeom>
          <a:noFill/>
        </p:spPr>
        <p:txBody>
          <a:bodyPr wrap="square" rtlCol="0">
            <a:spAutoFit/>
          </a:bodyPr>
          <a:lstStyle/>
          <a:p>
            <a:pPr algn="ctr"/>
            <a:r>
              <a:rPr lang="en-US" sz="2400" dirty="0" smtClean="0"/>
              <a:t>Relational Question</a:t>
            </a:r>
            <a:endParaRPr lang="en-US" sz="2400" dirty="0"/>
          </a:p>
        </p:txBody>
      </p:sp>
      <p:sp>
        <p:nvSpPr>
          <p:cNvPr id="28" name="TextBox 27"/>
          <p:cNvSpPr txBox="1"/>
          <p:nvPr/>
        </p:nvSpPr>
        <p:spPr>
          <a:xfrm>
            <a:off x="5076056" y="6334780"/>
            <a:ext cx="2996406" cy="523220"/>
          </a:xfrm>
          <a:prstGeom prst="rect">
            <a:avLst/>
          </a:prstGeom>
          <a:noFill/>
        </p:spPr>
        <p:txBody>
          <a:bodyPr wrap="square" rtlCol="0">
            <a:spAutoFit/>
          </a:bodyPr>
          <a:lstStyle/>
          <a:p>
            <a:r>
              <a:rPr lang="en-US" sz="2800" dirty="0" smtClean="0">
                <a:solidFill>
                  <a:schemeClr val="bg1"/>
                </a:solidFill>
              </a:rPr>
              <a:t>30s to Respond</a:t>
            </a:r>
            <a:endParaRPr lang="en-US" sz="2800" dirty="0">
              <a:solidFill>
                <a:schemeClr val="bg1"/>
              </a:solidFill>
            </a:endParaRPr>
          </a:p>
        </p:txBody>
      </p:sp>
    </p:spTree>
    <p:extLst>
      <p:ext uri="{BB962C8B-B14F-4D97-AF65-F5344CB8AC3E}">
        <p14:creationId xmlns:p14="http://schemas.microsoft.com/office/powerpoint/2010/main" val="456191352"/>
      </p:ext>
    </p:extLst>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500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8000"/>
                            </p:stCondLst>
                            <p:childTnLst>
                              <p:par>
                                <p:cTn id="20" presetID="1" presetClass="entr" presetSubtype="0"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8000"/>
                            </p:stCondLst>
                            <p:childTnLst>
                              <p:par>
                                <p:cTn id="23" presetID="1" presetClass="entr" presetSubtype="0" fill="hold" grpId="0" nodeType="afterEffect">
                                  <p:stCondLst>
                                    <p:cond delay="300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2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print"/>
          <a:srcRect/>
          <a:stretch>
            <a:fillRect/>
          </a:stretch>
        </p:blipFill>
        <p:spPr bwMode="auto">
          <a:xfrm>
            <a:off x="7429520" y="21002748"/>
            <a:ext cx="5308600" cy="4679950"/>
          </a:xfrm>
          <a:prstGeom prst="rect">
            <a:avLst/>
          </a:prstGeom>
          <a:noFill/>
          <a:ln w="9525">
            <a:noFill/>
            <a:miter lim="800000"/>
            <a:headEnd/>
            <a:tailEnd/>
          </a:ln>
        </p:spPr>
      </p:pic>
      <p:pic>
        <p:nvPicPr>
          <p:cNvPr id="6" name="Picture 5"/>
          <p:cNvPicPr>
            <a:picLocks noChangeAspect="1"/>
          </p:cNvPicPr>
          <p:nvPr/>
        </p:nvPicPr>
        <p:blipFill>
          <a:blip r:embed="rId4" cstate="prin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3669328"/>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noGrp="1"/>
          </p:cNvGraphicFramePr>
          <p:nvPr/>
        </p:nvGraphicFramePr>
        <p:xfrm>
          <a:off x="-72258" y="1428736"/>
          <a:ext cx="9288517" cy="4786346"/>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6"/>
          <p:cNvSpPr>
            <a:spLocks noGrp="1"/>
          </p:cNvSpPr>
          <p:nvPr>
            <p:ph type="title"/>
          </p:nvPr>
        </p:nvSpPr>
        <p:spPr>
          <a:xfrm>
            <a:off x="1435100" y="0"/>
            <a:ext cx="7499350" cy="785794"/>
          </a:xfrm>
        </p:spPr>
        <p:txBody>
          <a:bodyPr/>
          <a:lstStyle/>
          <a:p>
            <a:pPr algn="ctr"/>
            <a:r>
              <a:rPr lang="en-GB" dirty="0" smtClean="0"/>
              <a:t>RAI Scores</a:t>
            </a:r>
            <a:endParaRPr lang="en-GB" dirty="0"/>
          </a:p>
        </p:txBody>
      </p:sp>
      <p:sp>
        <p:nvSpPr>
          <p:cNvPr id="8" name="Content Placeholder 7"/>
          <p:cNvSpPr>
            <a:spLocks noGrp="1"/>
          </p:cNvSpPr>
          <p:nvPr>
            <p:ph idx="1"/>
          </p:nvPr>
        </p:nvSpPr>
        <p:spPr>
          <a:xfrm>
            <a:off x="1435100" y="714356"/>
            <a:ext cx="7499350" cy="5214974"/>
          </a:xfrm>
        </p:spPr>
        <p:txBody>
          <a:bodyPr/>
          <a:lstStyle/>
          <a:p>
            <a:endParaRPr lang="en-GB" dirty="0"/>
          </a:p>
        </p:txBody>
      </p:sp>
      <p:sp>
        <p:nvSpPr>
          <p:cNvPr id="9" name="TextBox 8"/>
          <p:cNvSpPr txBox="1"/>
          <p:nvPr/>
        </p:nvSpPr>
        <p:spPr>
          <a:xfrm flipH="1">
            <a:off x="428596" y="6072206"/>
            <a:ext cx="8286808" cy="646331"/>
          </a:xfrm>
          <a:prstGeom prst="rect">
            <a:avLst/>
          </a:prstGeom>
          <a:noFill/>
        </p:spPr>
        <p:txBody>
          <a:bodyPr wrap="square" rtlCol="0">
            <a:spAutoFit/>
          </a:bodyPr>
          <a:lstStyle/>
          <a:p>
            <a:pPr defTabSz="911225"/>
            <a:r>
              <a:rPr lang="en-US" dirty="0" smtClean="0">
                <a:effectLst>
                  <a:outerShdw blurRad="50800" dist="38100" dir="2700000" algn="tl" rotWithShape="0">
                    <a:prstClr val="black">
                      <a:alpha val="40000"/>
                    </a:prstClr>
                  </a:outerShdw>
                </a:effectLst>
                <a:latin typeface="Arial" pitchFamily="34" charset="0"/>
              </a:rPr>
              <a:t>Increase in relational abilities was significant (t=7.235, </a:t>
            </a:r>
            <a:r>
              <a:rPr lang="en-US" dirty="0" err="1" smtClean="0">
                <a:effectLst>
                  <a:outerShdw blurRad="50800" dist="38100" dir="2700000" algn="tl" rotWithShape="0">
                    <a:prstClr val="black">
                      <a:alpha val="40000"/>
                    </a:prstClr>
                  </a:outerShdw>
                </a:effectLst>
                <a:latin typeface="Arial" pitchFamily="34" charset="0"/>
              </a:rPr>
              <a:t>df</a:t>
            </a:r>
            <a:r>
              <a:rPr lang="en-US" dirty="0" smtClean="0">
                <a:effectLst>
                  <a:outerShdw blurRad="50800" dist="38100" dir="2700000" algn="tl" rotWithShape="0">
                    <a:prstClr val="black">
                      <a:alpha val="40000"/>
                    </a:prstClr>
                  </a:outerShdw>
                </a:effectLst>
                <a:latin typeface="Arial" pitchFamily="34" charset="0"/>
              </a:rPr>
              <a:t> =14, p&lt;0.000).   </a:t>
            </a:r>
          </a:p>
          <a:p>
            <a:pPr defTabSz="911225"/>
            <a:r>
              <a:rPr lang="en-US" dirty="0" smtClean="0">
                <a:effectLst>
                  <a:outerShdw blurRad="50800" dist="38100" dir="2700000" algn="tl" rotWithShape="0">
                    <a:prstClr val="black">
                      <a:alpha val="40000"/>
                    </a:prstClr>
                  </a:outerShdw>
                </a:effectLst>
                <a:latin typeface="Arial" pitchFamily="34" charset="0"/>
              </a:rPr>
              <a:t>Effect size (Cohen’s </a:t>
            </a:r>
            <a:r>
              <a:rPr lang="en-US" i="1" dirty="0" smtClean="0">
                <a:effectLst>
                  <a:outerShdw blurRad="50800" dist="38100" dir="2700000" algn="tl" rotWithShape="0">
                    <a:prstClr val="black">
                      <a:alpha val="40000"/>
                    </a:prstClr>
                  </a:outerShdw>
                </a:effectLst>
                <a:latin typeface="Arial" pitchFamily="34" charset="0"/>
              </a:rPr>
              <a:t>d</a:t>
            </a:r>
            <a:r>
              <a:rPr lang="en-US" dirty="0" smtClean="0">
                <a:effectLst>
                  <a:outerShdw blurRad="50800" dist="38100" dir="2700000" algn="tl" rotWithShape="0">
                    <a:prstClr val="black">
                      <a:alpha val="40000"/>
                    </a:prstClr>
                  </a:outerShdw>
                </a:effectLst>
                <a:latin typeface="Arial" pitchFamily="34" charset="0"/>
              </a:rPr>
              <a:t>) = 1.89 (very large).</a:t>
            </a:r>
            <a:endParaRPr lang="en-US" dirty="0">
              <a:effectLst>
                <a:outerShdw blurRad="50800" dist="38100" dir="2700000" algn="tl" rotWithShape="0">
                  <a:prstClr val="black">
                    <a:alpha val="40000"/>
                  </a:prstClr>
                </a:outerShdw>
              </a:effectLst>
              <a:latin typeface="Arial" pitchFamily="34" charset="0"/>
            </a:endParaRP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smtClean="0"/>
              <a:t>SMART is based on the new scientific discovery that "relational skills" underlie most forms of intelligence.   Our computer based online training programme helps people to enhance their relational skills and their intellectual skills go up as a result.</a:t>
            </a: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EC2516-D3F9-488D-91CF-C47214ADD021}" type="slidenum">
              <a:rPr lang="en-US" smtClean="0"/>
              <a:pPr/>
              <a:t>60</a:t>
            </a:fld>
            <a:endParaRPr lang="en-US"/>
          </a:p>
        </p:txBody>
      </p:sp>
      <p:sp>
        <p:nvSpPr>
          <p:cNvPr id="9" name="TextBox 8"/>
          <p:cNvSpPr txBox="1"/>
          <p:nvPr/>
        </p:nvSpPr>
        <p:spPr>
          <a:xfrm>
            <a:off x="2483768" y="500042"/>
            <a:ext cx="4824536" cy="707886"/>
          </a:xfrm>
          <a:prstGeom prst="rect">
            <a:avLst/>
          </a:prstGeom>
          <a:noFill/>
        </p:spPr>
        <p:txBody>
          <a:bodyPr wrap="square" rtlCol="0">
            <a:spAutoFit/>
          </a:bodyPr>
          <a:lstStyle/>
          <a:p>
            <a:r>
              <a:rPr lang="en-US" sz="4000" dirty="0" smtClean="0">
                <a:effectLst>
                  <a:outerShdw blurRad="50800" dist="38100" dir="2700000" algn="tl" rotWithShape="0">
                    <a:prstClr val="black">
                      <a:alpha val="40000"/>
                    </a:prstClr>
                  </a:outerShdw>
                </a:effectLst>
              </a:rPr>
              <a:t>Full Scale IQ Scores</a:t>
            </a:r>
            <a:endParaRPr lang="en-US" sz="4000" dirty="0">
              <a:effectLst>
                <a:outerShdw blurRad="50800" dist="38100" dir="2700000" algn="tl" rotWithShape="0">
                  <a:prstClr val="black">
                    <a:alpha val="40000"/>
                  </a:prstClr>
                </a:outerShdw>
              </a:effectLst>
            </a:endParaRPr>
          </a:p>
        </p:txBody>
      </p:sp>
      <p:sp>
        <p:nvSpPr>
          <p:cNvPr id="11" name="Rectangle 10"/>
          <p:cNvSpPr/>
          <p:nvPr/>
        </p:nvSpPr>
        <p:spPr>
          <a:xfrm>
            <a:off x="179512" y="6211669"/>
            <a:ext cx="8568952" cy="584776"/>
          </a:xfrm>
          <a:prstGeom prst="rect">
            <a:avLst/>
          </a:prstGeom>
        </p:spPr>
        <p:txBody>
          <a:bodyPr wrap="square">
            <a:spAutoFit/>
          </a:bodyPr>
          <a:lstStyle/>
          <a:p>
            <a:pPr algn="just" defTabSz="911225"/>
            <a:r>
              <a:rPr lang="en-US" sz="1600" dirty="0">
                <a:latin typeface="Arial" pitchFamily="34" charset="0"/>
              </a:rPr>
              <a:t>The </a:t>
            </a:r>
            <a:r>
              <a:rPr lang="en-US" sz="1600" dirty="0" smtClean="0">
                <a:latin typeface="Arial" pitchFamily="34" charset="0"/>
              </a:rPr>
              <a:t>increase </a:t>
            </a:r>
            <a:r>
              <a:rPr lang="en-US" sz="1600" dirty="0">
                <a:latin typeface="Arial" pitchFamily="34" charset="0"/>
              </a:rPr>
              <a:t>in IQ from baseline to follow </a:t>
            </a:r>
            <a:r>
              <a:rPr lang="en-US" sz="1600" dirty="0" smtClean="0">
                <a:latin typeface="Arial" pitchFamily="34" charset="0"/>
              </a:rPr>
              <a:t>up was significant (</a:t>
            </a:r>
            <a:r>
              <a:rPr lang="en-US" sz="1600" dirty="0">
                <a:latin typeface="Arial" pitchFamily="34" charset="0"/>
              </a:rPr>
              <a:t>t=19.18, </a:t>
            </a:r>
            <a:r>
              <a:rPr lang="en-US" sz="1600" dirty="0" err="1">
                <a:latin typeface="Arial" pitchFamily="34" charset="0"/>
              </a:rPr>
              <a:t>df</a:t>
            </a:r>
            <a:r>
              <a:rPr lang="en-US" sz="1600" dirty="0">
                <a:latin typeface="Arial" pitchFamily="34" charset="0"/>
              </a:rPr>
              <a:t> =14, p&lt;0.000).   </a:t>
            </a:r>
            <a:endParaRPr lang="en-US" sz="1600" dirty="0" smtClean="0">
              <a:latin typeface="Arial" pitchFamily="34" charset="0"/>
            </a:endParaRPr>
          </a:p>
          <a:p>
            <a:pPr algn="just" defTabSz="911225"/>
            <a:r>
              <a:rPr lang="en-US" sz="1600" dirty="0" smtClean="0">
                <a:latin typeface="Arial" pitchFamily="34" charset="0"/>
              </a:rPr>
              <a:t>Effect </a:t>
            </a:r>
            <a:r>
              <a:rPr lang="en-US" sz="1600" dirty="0">
                <a:latin typeface="Arial" pitchFamily="34" charset="0"/>
              </a:rPr>
              <a:t>size = 4.96 (Cohen’s d, very large)</a:t>
            </a:r>
          </a:p>
        </p:txBody>
      </p:sp>
      <p:graphicFrame>
        <p:nvGraphicFramePr>
          <p:cNvPr id="6" name="Chart 5"/>
          <p:cNvGraphicFramePr>
            <a:graphicFrameLocks noGrp="1"/>
          </p:cNvGraphicFramePr>
          <p:nvPr>
            <p:extLst>
              <p:ext uri="{D42A27DB-BD31-4B8C-83A1-F6EECF244321}">
                <p14:modId xmlns:p14="http://schemas.microsoft.com/office/powerpoint/2010/main" val="4185720137"/>
              </p:ext>
            </p:extLst>
          </p:nvPr>
        </p:nvGraphicFramePr>
        <p:xfrm>
          <a:off x="-53340" y="1142984"/>
          <a:ext cx="9197340" cy="5161614"/>
        </p:xfrm>
        <a:graphic>
          <a:graphicData uri="http://schemas.openxmlformats.org/drawingml/2006/chart">
            <c:chart xmlns:c="http://schemas.openxmlformats.org/drawingml/2006/chart" xmlns:r="http://schemas.openxmlformats.org/officeDocument/2006/relationships" r:id="rId5"/>
          </a:graphicData>
        </a:graphic>
      </p:graphicFrame>
      <p:pic>
        <p:nvPicPr>
          <p:cNvPr id="7" name="~PP3173.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456191352"/>
      </p:ext>
    </p:extLst>
  </p:cSld>
  <p:clrMapOvr>
    <a:masterClrMapping/>
  </p:clrMapOvr>
  <p:transition xmlns:p14="http://schemas.microsoft.com/office/powerpoint/2010/main">
    <p:wipe/>
  </p:transition>
  <p:timing>
    <p:tnLst>
      <p:par>
        <p:cTn xmlns:p14="http://schemas.microsoft.com/office/powerpoint/2010/main" id="1" dur="indefinite" restart="never" nodeType="tmRoot">
          <p:childTnLst>
            <p:audio isNarration="1">
              <p:cMediaNode showWhenStopped="0">
                <p:cTn id="2"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EC2516-D3F9-488D-91CF-C47214ADD021}" type="slidenum">
              <a:rPr lang="en-US" smtClean="0"/>
              <a:pPr/>
              <a:t>61</a:t>
            </a:fld>
            <a:endParaRPr lang="en-US"/>
          </a:p>
        </p:txBody>
      </p:sp>
      <p:sp>
        <p:nvSpPr>
          <p:cNvPr id="6" name="TextBox 5"/>
          <p:cNvSpPr txBox="1"/>
          <p:nvPr/>
        </p:nvSpPr>
        <p:spPr>
          <a:xfrm>
            <a:off x="1000100" y="428604"/>
            <a:ext cx="8283066" cy="707886"/>
          </a:xfrm>
          <a:prstGeom prst="rect">
            <a:avLst/>
          </a:prstGeom>
          <a:noFill/>
        </p:spPr>
        <p:txBody>
          <a:bodyPr wrap="square" rtlCol="0">
            <a:spAutoFit/>
          </a:bodyPr>
          <a:lstStyle/>
          <a:p>
            <a:r>
              <a:rPr lang="en-GB" sz="4000" b="1" dirty="0" smtClean="0"/>
              <a:t>Increase in IQ Percentile Rank</a:t>
            </a:r>
            <a:endParaRPr lang="en-GB" sz="4000" b="1" dirty="0"/>
          </a:p>
        </p:txBody>
      </p:sp>
      <p:graphicFrame>
        <p:nvGraphicFramePr>
          <p:cNvPr id="8" name="Content Placeholder 7"/>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6191352"/>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IQ Rises by Diagnostic Category</a:t>
            </a:r>
            <a:endParaRPr lang="en-GB" dirty="0"/>
          </a:p>
        </p:txBody>
      </p:sp>
      <p:graphicFrame>
        <p:nvGraphicFramePr>
          <p:cNvPr id="4" name="Content Placeholder 3"/>
          <p:cNvGraphicFramePr>
            <a:graphicFrameLocks noGrp="1"/>
          </p:cNvGraphicFramePr>
          <p:nvPr>
            <p:ph idx="1"/>
          </p:nvPr>
        </p:nvGraphicFramePr>
        <p:xfrm>
          <a:off x="1435100" y="1447800"/>
          <a:ext cx="7499350" cy="4800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85786" y="0"/>
            <a:ext cx="7500990" cy="1285860"/>
          </a:xfrm>
        </p:spPr>
        <p:txBody>
          <a:bodyPr/>
          <a:lstStyle/>
          <a:p>
            <a:pPr algn="ctr"/>
            <a:r>
              <a:rPr lang="en-GB" dirty="0" smtClean="0">
                <a:effectLst>
                  <a:outerShdw blurRad="50800" dist="38100" dir="2700000" algn="tl" rotWithShape="0">
                    <a:prstClr val="black">
                      <a:alpha val="40000"/>
                    </a:prstClr>
                  </a:outerShdw>
                </a:effectLst>
              </a:rPr>
              <a:t>Sigma T </a:t>
            </a:r>
            <a:r>
              <a:rPr lang="en-GB" dirty="0" err="1" smtClean="0">
                <a:effectLst>
                  <a:outerShdw blurRad="50800" dist="38100" dir="2700000" algn="tl" rotWithShape="0">
                    <a:prstClr val="black">
                      <a:alpha val="40000"/>
                    </a:prstClr>
                  </a:outerShdw>
                </a:effectLst>
              </a:rPr>
              <a:t>Sten</a:t>
            </a:r>
            <a:r>
              <a:rPr lang="en-GB" dirty="0" smtClean="0">
                <a:effectLst>
                  <a:outerShdw blurRad="50800" dist="38100" dir="2700000" algn="tl" rotWithShape="0">
                    <a:prstClr val="black">
                      <a:alpha val="40000"/>
                    </a:prstClr>
                  </a:outerShdw>
                </a:effectLst>
              </a:rPr>
              <a:t> Scores</a:t>
            </a:r>
            <a:endParaRPr lang="en-GB" dirty="0">
              <a:effectLst>
                <a:outerShdw blurRad="50800" dist="38100" dir="2700000" algn="tl" rotWithShape="0">
                  <a:prstClr val="black">
                    <a:alpha val="40000"/>
                  </a:prstClr>
                </a:outerShdw>
              </a:effectLst>
            </a:endParaRPr>
          </a:p>
        </p:txBody>
      </p:sp>
      <p:sp>
        <p:nvSpPr>
          <p:cNvPr id="7" name="Content Placeholder 6"/>
          <p:cNvSpPr>
            <a:spLocks noGrp="1"/>
          </p:cNvSpPr>
          <p:nvPr>
            <p:ph idx="1"/>
          </p:nvPr>
        </p:nvSpPr>
        <p:spPr>
          <a:xfrm>
            <a:off x="395536" y="1556792"/>
            <a:ext cx="8579296" cy="532655"/>
          </a:xfrm>
        </p:spPr>
        <p:txBody>
          <a:bodyPr>
            <a:normAutofit/>
          </a:bodyPr>
          <a:lstStyle/>
          <a:p>
            <a:pPr marL="0" indent="0">
              <a:buNone/>
            </a:pPr>
            <a:r>
              <a:rPr lang="en-GB" sz="2400" i="1" dirty="0" smtClean="0">
                <a:effectLst>
                  <a:outerShdw blurRad="50800" dist="38100" dir="2700000" algn="tl" rotWithShape="0">
                    <a:prstClr val="black">
                      <a:alpha val="40000"/>
                    </a:prstClr>
                  </a:outerShdw>
                </a:effectLst>
              </a:rPr>
              <a:t>Sigma T </a:t>
            </a:r>
            <a:r>
              <a:rPr lang="en-GB" sz="2400" dirty="0" smtClean="0">
                <a:effectLst>
                  <a:outerShdw blurRad="50800" dist="38100" dir="2700000" algn="tl" rotWithShape="0">
                    <a:prstClr val="black">
                      <a:alpha val="40000"/>
                    </a:prstClr>
                  </a:outerShdw>
                </a:effectLst>
              </a:rPr>
              <a:t>test measures standard mathematical ability in Irish Schools</a:t>
            </a:r>
            <a:r>
              <a:rPr lang="en-GB" sz="2400" dirty="0" smtClean="0"/>
              <a:t>.</a:t>
            </a:r>
            <a:endParaRPr lang="en-GB" sz="2400" dirty="0"/>
          </a:p>
        </p:txBody>
      </p:sp>
      <p:sp>
        <p:nvSpPr>
          <p:cNvPr id="4" name="Slide Number Placeholder 3"/>
          <p:cNvSpPr>
            <a:spLocks noGrp="1"/>
          </p:cNvSpPr>
          <p:nvPr>
            <p:ph type="sldNum" sz="quarter" idx="12"/>
          </p:nvPr>
        </p:nvSpPr>
        <p:spPr/>
        <p:txBody>
          <a:bodyPr/>
          <a:lstStyle/>
          <a:p>
            <a:fld id="{6DEC2516-D3F9-488D-91CF-C47214ADD021}" type="slidenum">
              <a:rPr lang="en-US" smtClean="0"/>
              <a:pPr/>
              <a:t>63</a:t>
            </a:fld>
            <a:endParaRPr lang="en-US" dirty="0"/>
          </a:p>
        </p:txBody>
      </p:sp>
      <p:sp>
        <p:nvSpPr>
          <p:cNvPr id="5" name="Content Placeholder 6"/>
          <p:cNvSpPr txBox="1">
            <a:spLocks/>
          </p:cNvSpPr>
          <p:nvPr/>
        </p:nvSpPr>
        <p:spPr>
          <a:xfrm>
            <a:off x="251520" y="6165304"/>
            <a:ext cx="8579296" cy="532655"/>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2400" dirty="0" smtClean="0"/>
              <a:t>Increase in Mathematical ability was significant (t=1.87, </a:t>
            </a:r>
            <a:r>
              <a:rPr lang="en-GB" sz="2400" dirty="0" err="1" smtClean="0"/>
              <a:t>df</a:t>
            </a:r>
            <a:r>
              <a:rPr lang="en-GB" sz="2400" dirty="0" smtClean="0"/>
              <a:t>=14, p&lt;0.05, one-tailed)</a:t>
            </a:r>
          </a:p>
          <a:p>
            <a:pPr marL="0" indent="0">
              <a:buFont typeface="Arial" pitchFamily="34" charset="0"/>
              <a:buNone/>
            </a:pPr>
            <a:r>
              <a:rPr lang="en-GB" sz="2400" dirty="0" smtClean="0"/>
              <a:t>The Effect Size (Cohen’s d) was  0.5 (medium).</a:t>
            </a:r>
            <a:endParaRPr lang="en-GB" sz="2400" dirty="0"/>
          </a:p>
        </p:txBody>
      </p:sp>
      <p:graphicFrame>
        <p:nvGraphicFramePr>
          <p:cNvPr id="9" name="Chart 8"/>
          <p:cNvGraphicFramePr>
            <a:graphicFrameLocks noGrp="1"/>
          </p:cNvGraphicFramePr>
          <p:nvPr/>
        </p:nvGraphicFramePr>
        <p:xfrm>
          <a:off x="-72258" y="1928802"/>
          <a:ext cx="9288517" cy="42862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6191352"/>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31640" y="0"/>
            <a:ext cx="7169450" cy="1214422"/>
          </a:xfrm>
        </p:spPr>
        <p:txBody>
          <a:bodyPr/>
          <a:lstStyle/>
          <a:p>
            <a:pPr algn="ctr"/>
            <a:r>
              <a:rPr lang="en-GB" dirty="0" smtClean="0">
                <a:effectLst>
                  <a:outerShdw blurRad="50800" dist="38100" dir="2700000" algn="tl" rotWithShape="0">
                    <a:prstClr val="black">
                      <a:alpha val="40000"/>
                    </a:prstClr>
                  </a:outerShdw>
                </a:effectLst>
              </a:rPr>
              <a:t> </a:t>
            </a:r>
            <a:r>
              <a:rPr lang="en-GB" dirty="0" err="1" smtClean="0">
                <a:effectLst>
                  <a:outerShdw blurRad="50800" dist="38100" dir="2700000" algn="tl" rotWithShape="0">
                    <a:prstClr val="black">
                      <a:alpha val="40000"/>
                    </a:prstClr>
                  </a:outerShdw>
                </a:effectLst>
              </a:rPr>
              <a:t>Micra</a:t>
            </a:r>
            <a:r>
              <a:rPr lang="en-GB" dirty="0" smtClean="0">
                <a:effectLst>
                  <a:outerShdw blurRad="50800" dist="38100" dir="2700000" algn="tl" rotWithShape="0">
                    <a:prstClr val="black">
                      <a:alpha val="40000"/>
                    </a:prstClr>
                  </a:outerShdw>
                </a:effectLst>
              </a:rPr>
              <a:t> T </a:t>
            </a:r>
            <a:r>
              <a:rPr lang="en-GB" dirty="0" err="1" smtClean="0">
                <a:effectLst>
                  <a:outerShdw blurRad="50800" dist="38100" dir="2700000" algn="tl" rotWithShape="0">
                    <a:prstClr val="black">
                      <a:alpha val="40000"/>
                    </a:prstClr>
                  </a:outerShdw>
                </a:effectLst>
              </a:rPr>
              <a:t>Sten</a:t>
            </a:r>
            <a:r>
              <a:rPr lang="en-GB" dirty="0" smtClean="0">
                <a:effectLst>
                  <a:outerShdw blurRad="50800" dist="38100" dir="2700000" algn="tl" rotWithShape="0">
                    <a:prstClr val="black">
                      <a:alpha val="40000"/>
                    </a:prstClr>
                  </a:outerShdw>
                </a:effectLst>
              </a:rPr>
              <a:t> Scores</a:t>
            </a:r>
            <a:endParaRPr lang="en-GB" dirty="0">
              <a:effectLst>
                <a:outerShdw blurRad="50800" dist="38100" dir="2700000" algn="tl" rotWithShape="0">
                  <a:prstClr val="black">
                    <a:alpha val="40000"/>
                  </a:prstClr>
                </a:outerShdw>
              </a:effectLst>
            </a:endParaRPr>
          </a:p>
        </p:txBody>
      </p:sp>
      <p:sp>
        <p:nvSpPr>
          <p:cNvPr id="7" name="Content Placeholder 6"/>
          <p:cNvSpPr>
            <a:spLocks noGrp="1"/>
          </p:cNvSpPr>
          <p:nvPr>
            <p:ph idx="1"/>
          </p:nvPr>
        </p:nvSpPr>
        <p:spPr>
          <a:xfrm>
            <a:off x="395536" y="1556792"/>
            <a:ext cx="8579296" cy="532655"/>
          </a:xfrm>
        </p:spPr>
        <p:txBody>
          <a:bodyPr>
            <a:normAutofit/>
          </a:bodyPr>
          <a:lstStyle/>
          <a:p>
            <a:pPr marL="0" indent="0">
              <a:buNone/>
            </a:pPr>
            <a:r>
              <a:rPr lang="en-GB" sz="2400" i="1" dirty="0" err="1" smtClean="0">
                <a:effectLst>
                  <a:outerShdw blurRad="50800" dist="38100" dir="2700000" algn="tl" rotWithShape="0">
                    <a:prstClr val="black">
                      <a:alpha val="40000"/>
                    </a:prstClr>
                  </a:outerShdw>
                </a:effectLst>
              </a:rPr>
              <a:t>Micra</a:t>
            </a:r>
            <a:r>
              <a:rPr lang="en-GB" sz="2400" i="1" dirty="0" smtClean="0">
                <a:effectLst>
                  <a:outerShdw blurRad="50800" dist="38100" dir="2700000" algn="tl" rotWithShape="0">
                    <a:prstClr val="black">
                      <a:alpha val="40000"/>
                    </a:prstClr>
                  </a:outerShdw>
                </a:effectLst>
              </a:rPr>
              <a:t> T </a:t>
            </a:r>
            <a:r>
              <a:rPr lang="en-GB" sz="2400" dirty="0" smtClean="0">
                <a:effectLst>
                  <a:outerShdw blurRad="50800" dist="38100" dir="2700000" algn="tl" rotWithShape="0">
                    <a:prstClr val="black">
                      <a:alpha val="40000"/>
                    </a:prstClr>
                  </a:outerShdw>
                </a:effectLst>
              </a:rPr>
              <a:t>test measures </a:t>
            </a:r>
            <a:r>
              <a:rPr lang="en-GB" sz="2400" dirty="0">
                <a:effectLst>
                  <a:outerShdw blurRad="50800" dist="38100" dir="2700000" algn="tl" rotWithShape="0">
                    <a:prstClr val="black">
                      <a:alpha val="40000"/>
                    </a:prstClr>
                  </a:outerShdw>
                </a:effectLst>
              </a:rPr>
              <a:t>standard </a:t>
            </a:r>
            <a:r>
              <a:rPr lang="en-GB" sz="2400" dirty="0" smtClean="0">
                <a:effectLst>
                  <a:outerShdw blurRad="50800" dist="38100" dir="2700000" algn="tl" rotWithShape="0">
                    <a:prstClr val="black">
                      <a:alpha val="40000"/>
                    </a:prstClr>
                  </a:outerShdw>
                </a:effectLst>
              </a:rPr>
              <a:t>reading ability in Irish Schools.</a:t>
            </a:r>
            <a:endParaRPr lang="en-GB" sz="2400" dirty="0">
              <a:effectLst>
                <a:outerShdw blurRad="50800" dist="38100" dir="2700000" algn="tl" rotWithShape="0">
                  <a:prstClr val="black">
                    <a:alpha val="40000"/>
                  </a:prstClr>
                </a:outerShdw>
              </a:effectLst>
            </a:endParaRPr>
          </a:p>
        </p:txBody>
      </p:sp>
      <p:sp>
        <p:nvSpPr>
          <p:cNvPr id="4" name="Slide Number Placeholder 3"/>
          <p:cNvSpPr>
            <a:spLocks noGrp="1"/>
          </p:cNvSpPr>
          <p:nvPr>
            <p:ph type="sldNum" sz="quarter" idx="12"/>
          </p:nvPr>
        </p:nvSpPr>
        <p:spPr/>
        <p:txBody>
          <a:bodyPr/>
          <a:lstStyle/>
          <a:p>
            <a:fld id="{6DEC2516-D3F9-488D-91CF-C47214ADD021}" type="slidenum">
              <a:rPr lang="en-US" smtClean="0"/>
              <a:pPr/>
              <a:t>64</a:t>
            </a:fld>
            <a:endParaRPr lang="en-US" dirty="0"/>
          </a:p>
        </p:txBody>
      </p:sp>
      <p:sp>
        <p:nvSpPr>
          <p:cNvPr id="5" name="Content Placeholder 6"/>
          <p:cNvSpPr txBox="1">
            <a:spLocks/>
          </p:cNvSpPr>
          <p:nvPr/>
        </p:nvSpPr>
        <p:spPr>
          <a:xfrm>
            <a:off x="251520" y="6165304"/>
            <a:ext cx="8579296" cy="532655"/>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2400" dirty="0" smtClean="0"/>
              <a:t>Increase in Reading ability was not significant (t=1.45, </a:t>
            </a:r>
            <a:r>
              <a:rPr lang="en-GB" sz="2400" dirty="0" err="1" smtClean="0"/>
              <a:t>df</a:t>
            </a:r>
            <a:r>
              <a:rPr lang="en-GB" sz="2400" dirty="0" smtClean="0"/>
              <a:t>=14, p&gt;0.05)</a:t>
            </a:r>
          </a:p>
          <a:p>
            <a:pPr marL="0" indent="0">
              <a:buFont typeface="Arial" pitchFamily="34" charset="0"/>
              <a:buNone/>
            </a:pPr>
            <a:r>
              <a:rPr lang="en-GB" sz="2400" dirty="0" smtClean="0"/>
              <a:t>The Effect Size (Cohen’s d) was  0.37 (medium).</a:t>
            </a:r>
            <a:endParaRPr lang="en-GB" sz="2400" dirty="0"/>
          </a:p>
        </p:txBody>
      </p:sp>
      <p:graphicFrame>
        <p:nvGraphicFramePr>
          <p:cNvPr id="9" name="Chart 8"/>
          <p:cNvGraphicFramePr>
            <a:graphicFrameLocks noGrp="1"/>
          </p:cNvGraphicFramePr>
          <p:nvPr/>
        </p:nvGraphicFramePr>
        <p:xfrm>
          <a:off x="-72258" y="1142984"/>
          <a:ext cx="9288517" cy="51435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55059535"/>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EC2516-D3F9-488D-91CF-C47214ADD021}" type="slidenum">
              <a:rPr lang="en-US" smtClean="0"/>
              <a:pPr/>
              <a:t>65</a:t>
            </a:fld>
            <a:endParaRPr lang="en-US"/>
          </a:p>
        </p:txBody>
      </p:sp>
      <p:pic>
        <p:nvPicPr>
          <p:cNvPr id="5" name="Picture 4"/>
          <p:cNvPicPr>
            <a:picLocks noChangeAspect="1"/>
          </p:cNvPicPr>
          <p:nvPr/>
        </p:nvPicPr>
        <p:blipFill>
          <a:blip r:embed="rId5" cstate="print"/>
          <a:stretch>
            <a:fillRect/>
          </a:stretch>
        </p:blipFill>
        <p:spPr>
          <a:xfrm>
            <a:off x="0" y="-33288"/>
            <a:ext cx="9144000" cy="6891288"/>
          </a:xfrm>
          <a:prstGeom prst="rect">
            <a:avLst/>
          </a:prstGeom>
        </p:spPr>
      </p:pic>
      <p:pic>
        <p:nvPicPr>
          <p:cNvPr id="6" name="~PP2320.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1662329710"/>
      </p:ext>
    </p:extLst>
  </p:cSld>
  <p:clrMapOvr>
    <a:masterClrMapping/>
  </p:clrMapOvr>
  <p:transition xmlns:p14="http://schemas.microsoft.com/office/powerpoint/2010/main">
    <p:wipe/>
  </p:transition>
  <p:timing>
    <p:tnLst>
      <p:par>
        <p:cTn xmlns:p14="http://schemas.microsoft.com/office/powerpoint/2010/main" id="1" dur="indefinite" restart="never" nodeType="tmRoot">
          <p:childTnLst>
            <p:audio isNarration="1">
              <p:cMediaNode showWhenStopped="0">
                <p:cTn id="2"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Exp 2, Cassidy, Roche, Colbert, Stewart &amp; </a:t>
            </a:r>
            <a:r>
              <a:rPr lang="en-GB" dirty="0" err="1" smtClean="0"/>
              <a:t>Gray</a:t>
            </a:r>
            <a:r>
              <a:rPr lang="en-GB" dirty="0" smtClean="0"/>
              <a:t> (2016)</a:t>
            </a:r>
            <a:endParaRPr lang="en-GB" dirty="0"/>
          </a:p>
        </p:txBody>
      </p:sp>
      <p:sp>
        <p:nvSpPr>
          <p:cNvPr id="3" name="Content Placeholder 2"/>
          <p:cNvSpPr>
            <a:spLocks noGrp="1"/>
          </p:cNvSpPr>
          <p:nvPr>
            <p:ph idx="1"/>
          </p:nvPr>
        </p:nvSpPr>
        <p:spPr>
          <a:xfrm>
            <a:off x="467544" y="1447800"/>
            <a:ext cx="8466906" cy="4800600"/>
          </a:xfrm>
        </p:spPr>
        <p:txBody>
          <a:bodyPr/>
          <a:lstStyle/>
          <a:p>
            <a:r>
              <a:rPr lang="en-GB" dirty="0" smtClean="0"/>
              <a:t>Same intervention delivered to 30 15-17 year old mainstream students</a:t>
            </a:r>
          </a:p>
          <a:p>
            <a:r>
              <a:rPr lang="en-GB" dirty="0" smtClean="0"/>
              <a:t>Baseline measure Differential Ability Test (DATs) administered by school</a:t>
            </a:r>
          </a:p>
          <a:p>
            <a:r>
              <a:rPr lang="en-GB" dirty="0" smtClean="0"/>
              <a:t>Students took part in training 2-3 sessions per week over the course of their normal school week</a:t>
            </a:r>
          </a:p>
          <a:p>
            <a:r>
              <a:rPr lang="en-GB" dirty="0" smtClean="0"/>
              <a:t>Training supervised by teachers</a:t>
            </a:r>
          </a:p>
          <a:p>
            <a:r>
              <a:rPr lang="en-GB" dirty="0" smtClean="0"/>
              <a:t>Results of DATs scored by external and blind 3</a:t>
            </a:r>
            <a:r>
              <a:rPr lang="en-GB" baseline="30000" dirty="0" smtClean="0"/>
              <a:t>rd</a:t>
            </a:r>
            <a:r>
              <a:rPr lang="en-GB" dirty="0" smtClean="0"/>
              <a:t> party–(commercial psychometric company)</a:t>
            </a:r>
            <a:endParaRPr lang="en-GB"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Exp 2, Cassidy, Roche, Colbert, Stewart &amp; </a:t>
            </a:r>
            <a:r>
              <a:rPr lang="en-GB" dirty="0" err="1" smtClean="0"/>
              <a:t>Gray</a:t>
            </a:r>
            <a:r>
              <a:rPr lang="en-GB" dirty="0" smtClean="0"/>
              <a:t> (2016)</a:t>
            </a:r>
            <a:endParaRPr lang="en-GB" dirty="0"/>
          </a:p>
        </p:txBody>
      </p:sp>
      <p:pic>
        <p:nvPicPr>
          <p:cNvPr id="116738" name="Picture 2"/>
          <p:cNvPicPr>
            <a:picLocks noGrp="1" noChangeAspect="1" noChangeArrowheads="1"/>
          </p:cNvPicPr>
          <p:nvPr>
            <p:ph idx="1"/>
          </p:nvPr>
        </p:nvPicPr>
        <p:blipFill>
          <a:blip r:embed="rId2" cstate="print"/>
          <a:srcRect/>
          <a:stretch>
            <a:fillRect/>
          </a:stretch>
        </p:blipFill>
        <p:spPr bwMode="auto">
          <a:xfrm>
            <a:off x="1435100" y="1939968"/>
            <a:ext cx="7499350" cy="3816264"/>
          </a:xfrm>
          <a:prstGeom prst="rect">
            <a:avLst/>
          </a:prstGeom>
          <a:noFill/>
          <a:ln w="9525">
            <a:noFill/>
            <a:miter lim="800000"/>
            <a:headEnd/>
            <a:tailEnd/>
          </a:ln>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Exp 2, Cassidy, Roche, Colbert, Stewart &amp; </a:t>
            </a:r>
            <a:r>
              <a:rPr lang="en-GB" dirty="0" err="1" smtClean="0"/>
              <a:t>Gray</a:t>
            </a:r>
            <a:r>
              <a:rPr lang="en-GB" dirty="0" smtClean="0"/>
              <a:t> (2016)</a:t>
            </a:r>
            <a:endParaRPr lang="en-GB" dirty="0"/>
          </a:p>
        </p:txBody>
      </p:sp>
      <p:sp>
        <p:nvSpPr>
          <p:cNvPr id="3" name="Content Placeholder 2"/>
          <p:cNvSpPr>
            <a:spLocks noGrp="1"/>
          </p:cNvSpPr>
          <p:nvPr>
            <p:ph idx="1"/>
          </p:nvPr>
        </p:nvSpPr>
        <p:spPr>
          <a:xfrm>
            <a:off x="251520" y="1772816"/>
            <a:ext cx="8682930" cy="4475584"/>
          </a:xfrm>
        </p:spPr>
        <p:txBody>
          <a:bodyPr/>
          <a:lstStyle/>
          <a:p>
            <a:r>
              <a:rPr lang="en-GB" sz="2800" b="1" dirty="0" smtClean="0"/>
              <a:t>RAI Scores: </a:t>
            </a:r>
            <a:r>
              <a:rPr lang="en-GB" sz="2800" dirty="0" smtClean="0"/>
              <a:t>A mean relational abilities index score of 44.7 out of 55, or 81.3% correct, (SD = 5.7) was recorded at baseline. This rose to 51.3 out of 55, or 93.3% correct (SD 3.84) post-intervention.</a:t>
            </a:r>
          </a:p>
          <a:p>
            <a:r>
              <a:rPr lang="en-GB" sz="2800" dirty="0" smtClean="0"/>
              <a:t> This increase was significant,  </a:t>
            </a:r>
            <a:r>
              <a:rPr lang="en-GB" sz="2800" i="1" dirty="0" smtClean="0"/>
              <a:t>z (29) = 4.451, p &lt; .001, </a:t>
            </a:r>
            <a:r>
              <a:rPr lang="en-GB" sz="2800" dirty="0" smtClean="0"/>
              <a:t>indicating that scores rose from pre to post-intervention as expected. The Cohen’s d effect size for this increase in relational ability was large at 1.52 (Cohen, 1988).</a:t>
            </a:r>
            <a:endParaRPr lang="en-GB" sz="2800"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Exp 2, Cassidy, Roche, Colbert, Stewart &amp; </a:t>
            </a:r>
            <a:r>
              <a:rPr lang="en-GB" dirty="0" err="1" smtClean="0"/>
              <a:t>Gray</a:t>
            </a:r>
            <a:r>
              <a:rPr lang="en-GB" dirty="0" smtClean="0"/>
              <a:t> (2016)</a:t>
            </a:r>
            <a:endParaRPr lang="en-GB" dirty="0"/>
          </a:p>
        </p:txBody>
      </p:sp>
      <p:pic>
        <p:nvPicPr>
          <p:cNvPr id="117762" name="Picture 2"/>
          <p:cNvPicPr>
            <a:picLocks noGrp="1" noChangeAspect="1" noChangeArrowheads="1"/>
          </p:cNvPicPr>
          <p:nvPr>
            <p:ph idx="1"/>
          </p:nvPr>
        </p:nvPicPr>
        <p:blipFill>
          <a:blip r:embed="rId2" cstate="print"/>
          <a:srcRect/>
          <a:stretch>
            <a:fillRect/>
          </a:stretch>
        </p:blipFill>
        <p:spPr bwMode="auto">
          <a:xfrm>
            <a:off x="1435100" y="1847126"/>
            <a:ext cx="7499350" cy="4001947"/>
          </a:xfrm>
          <a:prstGeom prst="rect">
            <a:avLst/>
          </a:prstGeom>
          <a:noFill/>
          <a:ln w="9525">
            <a:noFill/>
            <a:miter lim="800000"/>
            <a:headEnd/>
            <a:tailEnd/>
          </a:ln>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79512" y="1916832"/>
            <a:ext cx="2952328" cy="4643876"/>
          </a:xfrm>
          <a:prstGeom prst="rect">
            <a:avLst/>
          </a:prstGeom>
        </p:spPr>
      </p:pic>
      <p:pic>
        <p:nvPicPr>
          <p:cNvPr id="3" name="Picture 2"/>
          <p:cNvPicPr>
            <a:picLocks noChangeAspect="1"/>
          </p:cNvPicPr>
          <p:nvPr/>
        </p:nvPicPr>
        <p:blipFill>
          <a:blip r:embed="rId4" cstate="print"/>
          <a:stretch>
            <a:fillRect/>
          </a:stretch>
        </p:blipFill>
        <p:spPr>
          <a:xfrm>
            <a:off x="3131840" y="1916832"/>
            <a:ext cx="2952328" cy="4643876"/>
          </a:xfrm>
          <a:prstGeom prst="rect">
            <a:avLst/>
          </a:prstGeom>
        </p:spPr>
      </p:pic>
      <p:pic>
        <p:nvPicPr>
          <p:cNvPr id="4" name="Picture 3"/>
          <p:cNvPicPr>
            <a:picLocks noChangeAspect="1"/>
          </p:cNvPicPr>
          <p:nvPr/>
        </p:nvPicPr>
        <p:blipFill>
          <a:blip r:embed="rId5" cstate="print"/>
          <a:stretch>
            <a:fillRect/>
          </a:stretch>
        </p:blipFill>
        <p:spPr>
          <a:xfrm>
            <a:off x="6041427" y="1920676"/>
            <a:ext cx="2952328" cy="4643876"/>
          </a:xfrm>
          <a:prstGeom prst="rect">
            <a:avLst/>
          </a:prstGeom>
        </p:spPr>
      </p:pic>
      <p:pic>
        <p:nvPicPr>
          <p:cNvPr id="5" name="Picture 4"/>
          <p:cNvPicPr>
            <a:picLocks noChangeAspect="1"/>
          </p:cNvPicPr>
          <p:nvPr/>
        </p:nvPicPr>
        <p:blipFill>
          <a:blip r:embed="rId6" cstate="print"/>
          <a:stretch>
            <a:fillRect/>
          </a:stretch>
        </p:blipFill>
        <p:spPr>
          <a:xfrm>
            <a:off x="1078487" y="894625"/>
            <a:ext cx="7402717" cy="1066087"/>
          </a:xfrm>
          <a:prstGeom prst="rect">
            <a:avLst/>
          </a:prstGeom>
        </p:spPr>
      </p:pic>
    </p:spTree>
    <p:extLst>
      <p:ext uri="{BB962C8B-B14F-4D97-AF65-F5344CB8AC3E}">
        <p14:creationId xmlns:p14="http://schemas.microsoft.com/office/powerpoint/2010/main" val="333806218"/>
      </p:ext>
    </p:extLst>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par>
                          <p:cTn id="8" fill="hold">
                            <p:stCondLst>
                              <p:cond delay="4000"/>
                            </p:stCondLst>
                            <p:childTnLst>
                              <p:par>
                                <p:cTn id="9" presetID="9" presetClass="entr" presetSubtype="0" fill="hold" nodeType="afterEffect">
                                  <p:stCondLst>
                                    <p:cond delay="3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Exp 2, Cassidy, Roche, Colbert, Stewart &amp; </a:t>
            </a:r>
            <a:r>
              <a:rPr lang="en-GB" dirty="0" err="1" smtClean="0"/>
              <a:t>Gray</a:t>
            </a:r>
            <a:r>
              <a:rPr lang="en-GB" dirty="0" smtClean="0"/>
              <a:t> (2016)</a:t>
            </a:r>
            <a:endParaRPr lang="en-GB" dirty="0"/>
          </a:p>
        </p:txBody>
      </p:sp>
      <p:sp>
        <p:nvSpPr>
          <p:cNvPr id="3" name="Content Placeholder 2"/>
          <p:cNvSpPr>
            <a:spLocks noGrp="1"/>
          </p:cNvSpPr>
          <p:nvPr>
            <p:ph idx="1"/>
          </p:nvPr>
        </p:nvSpPr>
        <p:spPr>
          <a:xfrm>
            <a:off x="683568" y="1447800"/>
            <a:ext cx="8250882" cy="4800600"/>
          </a:xfrm>
        </p:spPr>
        <p:txBody>
          <a:bodyPr/>
          <a:lstStyle/>
          <a:p>
            <a:r>
              <a:rPr lang="en-GB" b="1" dirty="0" smtClean="0"/>
              <a:t>Verbal Reasoning: </a:t>
            </a:r>
            <a:r>
              <a:rPr lang="en-GB" dirty="0" smtClean="0"/>
              <a:t>Scores on the Verbal Reasoning subtest of the DATs rose from a mean score of 63.2 (SD=22.8) to a mean score of 69.5 (SD=23.1) from pre to post-intervention. </a:t>
            </a:r>
          </a:p>
          <a:p>
            <a:r>
              <a:rPr lang="en-GB" dirty="0" smtClean="0"/>
              <a:t>This increase proved to be significant (</a:t>
            </a:r>
            <a:r>
              <a:rPr lang="en-GB" i="1" dirty="0" smtClean="0"/>
              <a:t>t </a:t>
            </a:r>
            <a:r>
              <a:rPr lang="en-GB" dirty="0" smtClean="0"/>
              <a:t>(26) = 2.979, </a:t>
            </a:r>
            <a:r>
              <a:rPr lang="en-GB" i="1" dirty="0" smtClean="0"/>
              <a:t>p </a:t>
            </a:r>
            <a:r>
              <a:rPr lang="en-GB" dirty="0" smtClean="0"/>
              <a:t>= .006).  A Cohen’s </a:t>
            </a:r>
            <a:r>
              <a:rPr lang="en-GB" i="1" dirty="0" smtClean="0"/>
              <a:t>d </a:t>
            </a:r>
            <a:r>
              <a:rPr lang="en-GB" dirty="0" smtClean="0"/>
              <a:t>effect size statistic of 0.4 (medium) was calculated for this increase in verbal reasoning ability.</a:t>
            </a:r>
          </a:p>
          <a:p>
            <a:endParaRPr lang="en-GB"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Exp 2, Cassidy, Roche, Colbert, Stewart &amp; </a:t>
            </a:r>
            <a:r>
              <a:rPr lang="en-GB" dirty="0" err="1" smtClean="0"/>
              <a:t>Gray</a:t>
            </a:r>
            <a:r>
              <a:rPr lang="en-GB" dirty="0" smtClean="0"/>
              <a:t> (2016)</a:t>
            </a:r>
            <a:endParaRPr lang="en-GB" dirty="0"/>
          </a:p>
        </p:txBody>
      </p:sp>
      <p:pic>
        <p:nvPicPr>
          <p:cNvPr id="118786" name="Picture 2"/>
          <p:cNvPicPr>
            <a:picLocks noGrp="1" noChangeAspect="1" noChangeArrowheads="1"/>
          </p:cNvPicPr>
          <p:nvPr>
            <p:ph idx="1"/>
          </p:nvPr>
        </p:nvPicPr>
        <p:blipFill>
          <a:blip r:embed="rId2" cstate="print"/>
          <a:srcRect/>
          <a:stretch>
            <a:fillRect/>
          </a:stretch>
        </p:blipFill>
        <p:spPr bwMode="auto">
          <a:xfrm>
            <a:off x="1435100" y="1814803"/>
            <a:ext cx="7499350" cy="4066593"/>
          </a:xfrm>
          <a:prstGeom prst="rect">
            <a:avLst/>
          </a:prstGeom>
          <a:noFill/>
          <a:ln w="9525">
            <a:noFill/>
            <a:miter lim="800000"/>
            <a:headEnd/>
            <a:tailEnd/>
          </a:ln>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Exp 2, Cassidy, Roche, Colbert, Stewart &amp; </a:t>
            </a:r>
            <a:r>
              <a:rPr lang="en-GB" dirty="0" err="1" smtClean="0"/>
              <a:t>Gray</a:t>
            </a:r>
            <a:r>
              <a:rPr lang="en-GB" dirty="0" smtClean="0"/>
              <a:t> (2016)</a:t>
            </a:r>
            <a:endParaRPr lang="en-GB" dirty="0"/>
          </a:p>
        </p:txBody>
      </p:sp>
      <p:sp>
        <p:nvSpPr>
          <p:cNvPr id="3" name="Content Placeholder 2"/>
          <p:cNvSpPr>
            <a:spLocks noGrp="1"/>
          </p:cNvSpPr>
          <p:nvPr>
            <p:ph idx="1"/>
          </p:nvPr>
        </p:nvSpPr>
        <p:spPr>
          <a:xfrm>
            <a:off x="539552" y="1484784"/>
            <a:ext cx="8394898" cy="5184576"/>
          </a:xfrm>
        </p:spPr>
        <p:txBody>
          <a:bodyPr/>
          <a:lstStyle/>
          <a:p>
            <a:r>
              <a:rPr lang="en-GB" b="1" dirty="0" smtClean="0"/>
              <a:t>Numerical Reasoning</a:t>
            </a:r>
            <a:r>
              <a:rPr lang="en-GB" dirty="0"/>
              <a:t>:</a:t>
            </a:r>
            <a:r>
              <a:rPr lang="en-GB" dirty="0" smtClean="0"/>
              <a:t> Scores on the Numerical Reasoning subtest of the DATs rose from a mean score of 54.5 (SD=21.2) to a mean score of 67.6 (SD=20.0) from pre to post-intervention.  </a:t>
            </a:r>
          </a:p>
          <a:p>
            <a:r>
              <a:rPr lang="en-GB" dirty="0" smtClean="0"/>
              <a:t>This mean increase of 14.87 points (SD=14.61) proved to be significant (</a:t>
            </a:r>
            <a:r>
              <a:rPr lang="en-GB" i="1" dirty="0" smtClean="0"/>
              <a:t>t </a:t>
            </a:r>
            <a:r>
              <a:rPr lang="en-GB" dirty="0" smtClean="0"/>
              <a:t>(29) = 5.572, </a:t>
            </a:r>
            <a:r>
              <a:rPr lang="en-GB" i="1" dirty="0" smtClean="0"/>
              <a:t>p </a:t>
            </a:r>
            <a:r>
              <a:rPr lang="en-GB" dirty="0" smtClean="0"/>
              <a:t>&lt; .001). A Cohen’s </a:t>
            </a:r>
            <a:r>
              <a:rPr lang="en-GB" i="1" dirty="0" smtClean="0"/>
              <a:t>d </a:t>
            </a:r>
            <a:r>
              <a:rPr lang="en-GB" dirty="0" smtClean="0"/>
              <a:t>effect size statistic of 0.68 (large) was calculated for this increase in numerical reasoning ability.</a:t>
            </a:r>
          </a:p>
          <a:p>
            <a:endParaRPr lang="en-GB"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Exp 2, Cassidy, Roche, Colbert, Stewart &amp; </a:t>
            </a:r>
            <a:r>
              <a:rPr lang="en-GB" dirty="0" err="1" smtClean="0"/>
              <a:t>Gray</a:t>
            </a:r>
            <a:r>
              <a:rPr lang="en-GB" dirty="0" smtClean="0"/>
              <a:t> (2016)</a:t>
            </a:r>
            <a:endParaRPr lang="en-GB" dirty="0"/>
          </a:p>
        </p:txBody>
      </p:sp>
      <p:pic>
        <p:nvPicPr>
          <p:cNvPr id="119810" name="Picture 2"/>
          <p:cNvPicPr>
            <a:picLocks noGrp="1" noChangeAspect="1" noChangeArrowheads="1"/>
          </p:cNvPicPr>
          <p:nvPr>
            <p:ph idx="1"/>
          </p:nvPr>
        </p:nvPicPr>
        <p:blipFill>
          <a:blip r:embed="rId2" cstate="print"/>
          <a:srcRect/>
          <a:stretch>
            <a:fillRect/>
          </a:stretch>
        </p:blipFill>
        <p:spPr bwMode="auto">
          <a:xfrm>
            <a:off x="1435100" y="1832429"/>
            <a:ext cx="7499350" cy="4031341"/>
          </a:xfrm>
          <a:prstGeom prst="rect">
            <a:avLst/>
          </a:prstGeom>
          <a:noFill/>
          <a:ln w="9525">
            <a:noFill/>
            <a:miter lim="800000"/>
            <a:headEnd/>
            <a:tailEnd/>
          </a:ln>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610922" cy="1143000"/>
          </a:xfrm>
        </p:spPr>
        <p:txBody>
          <a:bodyPr>
            <a:normAutofit fontScale="90000"/>
          </a:bodyPr>
          <a:lstStyle/>
          <a:p>
            <a:r>
              <a:rPr lang="en-GB" dirty="0" smtClean="0"/>
              <a:t>Exp 2, Cassidy, Roche, Colbert, Stewart &amp; </a:t>
            </a:r>
            <a:r>
              <a:rPr lang="en-GB" dirty="0" err="1" smtClean="0"/>
              <a:t>Gray</a:t>
            </a:r>
            <a:r>
              <a:rPr lang="en-GB" dirty="0" smtClean="0"/>
              <a:t> (2016)</a:t>
            </a:r>
            <a:endParaRPr lang="en-GB" dirty="0"/>
          </a:p>
        </p:txBody>
      </p:sp>
      <p:sp>
        <p:nvSpPr>
          <p:cNvPr id="3" name="Content Placeholder 2"/>
          <p:cNvSpPr>
            <a:spLocks noGrp="1"/>
          </p:cNvSpPr>
          <p:nvPr>
            <p:ph idx="1"/>
          </p:nvPr>
        </p:nvSpPr>
        <p:spPr>
          <a:xfrm>
            <a:off x="251520" y="1447800"/>
            <a:ext cx="8682930" cy="5149552"/>
          </a:xfrm>
        </p:spPr>
        <p:txBody>
          <a:bodyPr/>
          <a:lstStyle/>
          <a:p>
            <a:r>
              <a:rPr lang="en-GB" sz="2800" b="1" dirty="0" smtClean="0"/>
              <a:t>Educational Aptitude. </a:t>
            </a:r>
            <a:r>
              <a:rPr lang="en-GB" sz="2800" dirty="0" smtClean="0"/>
              <a:t>The Educational Aptitude (or Scholastic Ability) score is a composite score calculated for each participant using their Verbal and Numerical Reasoning scores. Scores on this composite scale rose from a mean of 58.9 (SD=20.9) to 68.5 (SD=18.0) from pre to post-intervention. </a:t>
            </a:r>
          </a:p>
          <a:p>
            <a:r>
              <a:rPr lang="en-GB" sz="2800" dirty="0" smtClean="0"/>
              <a:t>This mean increase of 17.1 points (SD=17.0) proved to be significant (</a:t>
            </a:r>
            <a:r>
              <a:rPr lang="en-GB" sz="2800" i="1" dirty="0" smtClean="0"/>
              <a:t>t </a:t>
            </a:r>
            <a:r>
              <a:rPr lang="en-GB" sz="2800" dirty="0" smtClean="0"/>
              <a:t>(26) = 5.207, </a:t>
            </a:r>
            <a:r>
              <a:rPr lang="en-GB" sz="2800" i="1" dirty="0" smtClean="0"/>
              <a:t>p </a:t>
            </a:r>
            <a:r>
              <a:rPr lang="en-GB" sz="2800" dirty="0" smtClean="0"/>
              <a:t>&lt;.001).  A Cohen’s </a:t>
            </a:r>
            <a:r>
              <a:rPr lang="en-GB" sz="2800" i="1" dirty="0" smtClean="0"/>
              <a:t>d </a:t>
            </a:r>
            <a:r>
              <a:rPr lang="en-GB" sz="2800" dirty="0" smtClean="0"/>
              <a:t>effect size statistic of 0.73 (large) was calculated for this increase in overall Educational Aptitude. </a:t>
            </a:r>
            <a:r>
              <a:rPr lang="en-GB" sz="2800" dirty="0" smtClean="0">
                <a:solidFill>
                  <a:srgbClr val="FF0000"/>
                </a:solidFill>
              </a:rPr>
              <a:t>SIGNIFICANT INCREASE</a:t>
            </a:r>
            <a:endParaRPr lang="en-GB" sz="2800"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610922" cy="1143000"/>
          </a:xfrm>
        </p:spPr>
        <p:txBody>
          <a:bodyPr>
            <a:normAutofit fontScale="90000"/>
          </a:bodyPr>
          <a:lstStyle/>
          <a:p>
            <a:pPr algn="ctr"/>
            <a:r>
              <a:rPr lang="en-GB" dirty="0" smtClean="0"/>
              <a:t>Exp 2, Cassidy, Roche, Colbert, Stewart &amp; </a:t>
            </a:r>
            <a:r>
              <a:rPr lang="en-GB" dirty="0" err="1" smtClean="0"/>
              <a:t>Gray</a:t>
            </a:r>
            <a:r>
              <a:rPr lang="en-GB" dirty="0" smtClean="0"/>
              <a:t> (2016)</a:t>
            </a:r>
            <a:endParaRPr lang="en-GB" dirty="0"/>
          </a:p>
        </p:txBody>
      </p:sp>
      <p:sp>
        <p:nvSpPr>
          <p:cNvPr id="3" name="Content Placeholder 2"/>
          <p:cNvSpPr>
            <a:spLocks noGrp="1"/>
          </p:cNvSpPr>
          <p:nvPr>
            <p:ph idx="1"/>
          </p:nvPr>
        </p:nvSpPr>
        <p:spPr>
          <a:xfrm>
            <a:off x="0" y="1447800"/>
            <a:ext cx="9144000" cy="5410200"/>
          </a:xfrm>
        </p:spPr>
        <p:txBody>
          <a:bodyPr/>
          <a:lstStyle/>
          <a:p>
            <a:r>
              <a:rPr lang="en-GB" sz="2800" dirty="0" smtClean="0"/>
              <a:t>Discussion:  Very exciting results showing that we have replicated the IQ rises that were shown to be possible in Cassidy et al (2011).</a:t>
            </a:r>
          </a:p>
          <a:p>
            <a:r>
              <a:rPr lang="en-GB" sz="2800" dirty="0" smtClean="0"/>
              <a:t>We have also shown that this training programme can foster statistically significant rises in verbal reasoning, numerical reasoning and overall scholastic ability even when the training is administered in larger, busier classroom settings with less scientific control that might be seen in a lab setting.</a:t>
            </a:r>
          </a:p>
          <a:p>
            <a:r>
              <a:rPr lang="en-GB" sz="2800" u="sng" dirty="0" smtClean="0"/>
              <a:t>Externally validated results seen in Exp 2</a:t>
            </a:r>
          </a:p>
          <a:p>
            <a:r>
              <a:rPr lang="en-GB" sz="2800" dirty="0" smtClean="0"/>
              <a:t>Still need to do a lot more research with larger numbers and matched control groups </a:t>
            </a:r>
          </a:p>
          <a:p>
            <a:pPr>
              <a:buNone/>
            </a:pPr>
            <a:r>
              <a:rPr lang="en-GB" sz="2800" dirty="0" smtClean="0"/>
              <a:t>  </a:t>
            </a:r>
            <a:endParaRPr lang="en-GB" sz="2800"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481" y="340532"/>
            <a:ext cx="9119519" cy="6000619"/>
          </a:xfrm>
          <a:prstGeom prst="rect">
            <a:avLst/>
          </a:prstGeom>
        </p:spPr>
      </p:pic>
    </p:spTree>
    <p:extLst>
      <p:ext uri="{BB962C8B-B14F-4D97-AF65-F5344CB8AC3E}">
        <p14:creationId xmlns:p14="http://schemas.microsoft.com/office/powerpoint/2010/main" val="1263141908"/>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5576" y="27856"/>
            <a:ext cx="8136904" cy="1096888"/>
          </a:xfrm>
        </p:spPr>
        <p:txBody>
          <a:bodyPr lIns="64291" tIns="32146" rIns="64291" bIns="32146">
            <a:normAutofit fontScale="90000"/>
          </a:bodyPr>
          <a:lstStyle/>
          <a:p>
            <a:pPr algn="ctr"/>
            <a:r>
              <a:rPr lang="en-GB" sz="3900" dirty="0">
                <a:cs typeface="Abadi MT Condensed Extra Bold"/>
              </a:rPr>
              <a:t>Colbert, Tyndall, Roche &amp; Cassidy </a:t>
            </a:r>
            <a:r>
              <a:rPr lang="en-GB" sz="3900" dirty="0" smtClean="0">
                <a:cs typeface="Abadi MT Condensed Extra Bold"/>
              </a:rPr>
              <a:t>(in press in Journal of Behavioural Education)</a:t>
            </a:r>
            <a:endParaRPr lang="en-GB" sz="3900" dirty="0">
              <a:cs typeface="Abadi MT Condensed Extra Bold"/>
            </a:endParaRPr>
          </a:p>
        </p:txBody>
      </p:sp>
      <p:sp>
        <p:nvSpPr>
          <p:cNvPr id="3" name="Content Placeholder 4"/>
          <p:cNvSpPr>
            <a:spLocks noGrp="1"/>
          </p:cNvSpPr>
          <p:nvPr>
            <p:ph idx="1"/>
          </p:nvPr>
        </p:nvSpPr>
        <p:spPr>
          <a:xfrm>
            <a:off x="420289" y="1412776"/>
            <a:ext cx="8723711" cy="5184576"/>
          </a:xfrm>
        </p:spPr>
        <p:txBody>
          <a:bodyPr>
            <a:normAutofit lnSpcReduction="10000"/>
          </a:bodyPr>
          <a:lstStyle/>
          <a:p>
            <a:r>
              <a:rPr lang="en-GB" sz="3100" dirty="0">
                <a:effectLst>
                  <a:outerShdw blurRad="50800" dist="38100" dir="2700000" algn="tl" rotWithShape="0">
                    <a:prstClr val="black">
                      <a:alpha val="40000"/>
                    </a:prstClr>
                  </a:outerShdw>
                </a:effectLst>
                <a:latin typeface="+mj-lt"/>
                <a:cs typeface="Abadi MT Condensed Extra Bold"/>
              </a:rPr>
              <a:t>29 mainstream school </a:t>
            </a:r>
            <a:r>
              <a:rPr lang="en-GB" sz="3100" dirty="0" smtClean="0">
                <a:effectLst>
                  <a:outerShdw blurRad="50800" dist="38100" dir="2700000" algn="tl" rotWithShape="0">
                    <a:prstClr val="black">
                      <a:alpha val="40000"/>
                    </a:prstClr>
                  </a:outerShdw>
                </a:effectLst>
                <a:latin typeface="+mj-lt"/>
                <a:cs typeface="Abadi MT Condensed Extra Bold"/>
              </a:rPr>
              <a:t>young people </a:t>
            </a:r>
            <a:r>
              <a:rPr lang="en-GB" sz="3100" dirty="0">
                <a:effectLst>
                  <a:outerShdw blurRad="50800" dist="38100" dir="2700000" algn="tl" rotWithShape="0">
                    <a:prstClr val="black">
                      <a:alpha val="40000"/>
                    </a:prstClr>
                  </a:outerShdw>
                </a:effectLst>
                <a:latin typeface="+mj-lt"/>
                <a:cs typeface="Abadi MT Condensed Extra Bold"/>
              </a:rPr>
              <a:t>(age 15-17)</a:t>
            </a:r>
          </a:p>
          <a:p>
            <a:r>
              <a:rPr lang="en-GB" sz="3100" dirty="0">
                <a:effectLst>
                  <a:outerShdw blurRad="50800" dist="38100" dir="2700000" algn="tl" rotWithShape="0">
                    <a:prstClr val="black">
                      <a:alpha val="40000"/>
                    </a:prstClr>
                  </a:outerShdw>
                </a:effectLst>
                <a:latin typeface="+mj-lt"/>
                <a:cs typeface="Abadi MT Condensed Extra Bold"/>
              </a:rPr>
              <a:t>Spilt into two groups (n=14, </a:t>
            </a:r>
            <a:r>
              <a:rPr lang="en-GB" sz="3100" dirty="0" smtClean="0">
                <a:effectLst>
                  <a:outerShdw blurRad="50800" dist="38100" dir="2700000" algn="tl" rotWithShape="0">
                    <a:prstClr val="black">
                      <a:alpha val="40000"/>
                    </a:prstClr>
                  </a:outerShdw>
                </a:effectLst>
                <a:latin typeface="+mj-lt"/>
                <a:cs typeface="Abadi MT Condensed Extra Bold"/>
              </a:rPr>
              <a:t>n=15</a:t>
            </a:r>
            <a:r>
              <a:rPr lang="en-GB" sz="3100" dirty="0">
                <a:effectLst>
                  <a:outerShdw blurRad="50800" dist="38100" dir="2700000" algn="tl" rotWithShape="0">
                    <a:prstClr val="black">
                      <a:alpha val="40000"/>
                    </a:prstClr>
                  </a:outerShdw>
                </a:effectLst>
                <a:latin typeface="+mj-lt"/>
                <a:cs typeface="Abadi MT Condensed Extra Bold"/>
              </a:rPr>
              <a:t>)matched for baseline IQ. </a:t>
            </a:r>
          </a:p>
          <a:p>
            <a:r>
              <a:rPr lang="en-GB" sz="3100" dirty="0">
                <a:effectLst>
                  <a:outerShdw blurRad="50800" dist="38100" dir="2700000" algn="tl" rotWithShape="0">
                    <a:prstClr val="black">
                      <a:alpha val="40000"/>
                    </a:prstClr>
                  </a:outerShdw>
                </a:effectLst>
                <a:latin typeface="+mj-lt"/>
                <a:cs typeface="Abadi MT Condensed Extra Bold"/>
              </a:rPr>
              <a:t>WASI administered at baseline and follow-up</a:t>
            </a:r>
          </a:p>
          <a:p>
            <a:r>
              <a:rPr lang="en-GB" sz="3100" dirty="0">
                <a:effectLst>
                  <a:outerShdw blurRad="50800" dist="38100" dir="2700000" algn="tl" rotWithShape="0">
                    <a:prstClr val="black">
                      <a:alpha val="40000"/>
                    </a:prstClr>
                  </a:outerShdw>
                </a:effectLst>
                <a:latin typeface="+mj-lt"/>
                <a:cs typeface="Abadi MT Condensed Extra Bold"/>
              </a:rPr>
              <a:t>Passive control group (n=15)</a:t>
            </a:r>
          </a:p>
          <a:p>
            <a:r>
              <a:rPr lang="en-GB" sz="3100" dirty="0">
                <a:effectLst>
                  <a:outerShdw blurRad="50800" dist="38100" dir="2700000" algn="tl" rotWithShape="0">
                    <a:prstClr val="black">
                      <a:alpha val="40000"/>
                    </a:prstClr>
                  </a:outerShdw>
                </a:effectLst>
                <a:latin typeface="+mj-lt"/>
                <a:cs typeface="Abadi MT Condensed Extra Bold"/>
              </a:rPr>
              <a:t>Twice weekly training sessions for Same, Opposite, More-than/Less-than relational skills</a:t>
            </a:r>
          </a:p>
          <a:p>
            <a:r>
              <a:rPr lang="en-GB" sz="3100" dirty="0">
                <a:effectLst>
                  <a:outerShdw blurRad="50800" dist="38100" dir="2700000" algn="tl" rotWithShape="0">
                    <a:prstClr val="black">
                      <a:alpha val="40000"/>
                    </a:prstClr>
                  </a:outerShdw>
                </a:effectLst>
                <a:latin typeface="+mj-lt"/>
                <a:cs typeface="Abadi MT Condensed Extra Bold"/>
              </a:rPr>
              <a:t>WASI re-administered following training (four months)</a:t>
            </a:r>
          </a:p>
          <a:p>
            <a:r>
              <a:rPr lang="en-GB" sz="3100" dirty="0" smtClean="0">
                <a:effectLst>
                  <a:outerShdw blurRad="50800" dist="38100" dir="2700000" algn="tl" rotWithShape="0">
                    <a:prstClr val="black">
                      <a:alpha val="40000"/>
                    </a:prstClr>
                  </a:outerShdw>
                </a:effectLst>
                <a:latin typeface="+mj-lt"/>
                <a:cs typeface="Abadi MT Condensed Extra Bold"/>
              </a:rPr>
              <a:t>IQ testers were completely blind to the conditions</a:t>
            </a:r>
            <a:endParaRPr lang="en-GB" sz="3100" dirty="0">
              <a:effectLst>
                <a:outerShdw blurRad="50800" dist="38100" dir="2700000" algn="tl" rotWithShape="0">
                  <a:prstClr val="black">
                    <a:alpha val="40000"/>
                  </a:prstClr>
                </a:outerShdw>
              </a:effectLst>
              <a:latin typeface="+mj-lt"/>
              <a:cs typeface="Abadi MT Condensed Extra Bold"/>
            </a:endParaRPr>
          </a:p>
          <a:p>
            <a:pPr marL="0" indent="0">
              <a:buNone/>
            </a:pPr>
            <a:endParaRPr lang="en-GB" sz="3100" dirty="0">
              <a:effectLst>
                <a:outerShdw blurRad="50800" dist="38100" dir="2700000" algn="tl" rotWithShape="0">
                  <a:prstClr val="black">
                    <a:alpha val="40000"/>
                  </a:prstClr>
                </a:outerShdw>
              </a:effectLst>
              <a:latin typeface="+mj-lt"/>
              <a:cs typeface="Abadi MT Condensed Extra Bold"/>
            </a:endParaRPr>
          </a:p>
        </p:txBody>
      </p:sp>
    </p:spTree>
    <p:extLst>
      <p:ext uri="{BB962C8B-B14F-4D97-AF65-F5344CB8AC3E}">
        <p14:creationId xmlns:p14="http://schemas.microsoft.com/office/powerpoint/2010/main" val="3133660270"/>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06234" y="4947919"/>
            <a:ext cx="2580680" cy="500063"/>
          </a:xfrm>
          <a:prstGeom prst="rect">
            <a:avLst/>
          </a:prstGeom>
        </p:spPr>
      </p:pic>
      <p:pic>
        <p:nvPicPr>
          <p:cNvPr id="3" name="Picture 2"/>
          <p:cNvPicPr>
            <a:picLocks noChangeAspect="1"/>
          </p:cNvPicPr>
          <p:nvPr/>
        </p:nvPicPr>
        <p:blipFill>
          <a:blip r:embed="rId3"/>
          <a:stretch>
            <a:fillRect/>
          </a:stretch>
        </p:blipFill>
        <p:spPr>
          <a:xfrm>
            <a:off x="133945" y="1928813"/>
            <a:ext cx="8867180" cy="2991445"/>
          </a:xfrm>
          <a:prstGeom prst="rect">
            <a:avLst/>
          </a:prstGeom>
        </p:spPr>
      </p:pic>
    </p:spTree>
    <p:extLst>
      <p:ext uri="{BB962C8B-B14F-4D97-AF65-F5344CB8AC3E}">
        <p14:creationId xmlns:p14="http://schemas.microsoft.com/office/powerpoint/2010/main" val="1978748455"/>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851386960"/>
              </p:ext>
            </p:extLst>
          </p:nvPr>
        </p:nvGraphicFramePr>
        <p:xfrm>
          <a:off x="251521" y="441793"/>
          <a:ext cx="7915254" cy="52149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6918923"/>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52" name="Rectangle 8"/>
          <p:cNvSpPr>
            <a:spLocks/>
          </p:cNvSpPr>
          <p:nvPr/>
        </p:nvSpPr>
        <p:spPr bwMode="auto">
          <a:xfrm>
            <a:off x="977226" y="1505036"/>
            <a:ext cx="7138918" cy="759459"/>
          </a:xfrm>
          <a:prstGeom prst="rect">
            <a:avLst/>
          </a:prstGeom>
          <a:noFill/>
          <a:ln w="19050" cap="flat">
            <a:noFill/>
            <a:miter lim="800000"/>
            <a:headEnd type="none" w="med" len="med"/>
            <a:tailEnd type="none" w="med" len="med"/>
          </a:ln>
        </p:spPr>
        <p:txBody>
          <a:bodyPr lIns="0" tIns="0" rIns="0" bIns="0">
            <a:prstTxWarp prst="textNoShape">
              <a:avLst/>
            </a:prstTxWarp>
          </a:bodyPr>
          <a:lstStyle/>
          <a:p>
            <a:pPr marL="267881" indent="-267881">
              <a:spcBef>
                <a:spcPts val="352"/>
              </a:spcBef>
            </a:pPr>
            <a:r>
              <a:rPr lang="en-US" sz="3100" dirty="0">
                <a:solidFill>
                  <a:schemeClr val="bg1">
                    <a:lumMod val="50000"/>
                  </a:schemeClr>
                </a:solidFill>
                <a:ea typeface="Palatino" charset="0"/>
                <a:cs typeface="Palatino" charset="0"/>
              </a:rPr>
              <a:t>	Q: Which of these two coins is </a:t>
            </a:r>
            <a:r>
              <a:rPr lang="en-US" sz="3100" b="1" i="1" dirty="0">
                <a:solidFill>
                  <a:schemeClr val="bg1">
                    <a:lumMod val="50000"/>
                  </a:schemeClr>
                </a:solidFill>
                <a:ea typeface="Palatino" charset="0"/>
                <a:cs typeface="Palatino" charset="0"/>
              </a:rPr>
              <a:t>bigger</a:t>
            </a:r>
            <a:r>
              <a:rPr lang="en-US" sz="3100" dirty="0" smtClean="0">
                <a:solidFill>
                  <a:schemeClr val="bg1">
                    <a:lumMod val="50000"/>
                  </a:schemeClr>
                </a:solidFill>
                <a:ea typeface="Palatino" charset="0"/>
                <a:cs typeface="Palatino" charset="0"/>
              </a:rPr>
              <a:t>?</a:t>
            </a:r>
          </a:p>
        </p:txBody>
      </p:sp>
      <p:pic>
        <p:nvPicPr>
          <p:cNvPr id="288773" name="Picture 17" descr="10c-common-1.jpg"/>
          <p:cNvPicPr>
            <a:picLocks noChangeAspect="1"/>
          </p:cNvPicPr>
          <p:nvPr/>
        </p:nvPicPr>
        <p:blipFill>
          <a:blip r:embed="rId3" cstate="print"/>
          <a:srcRect/>
          <a:stretch>
            <a:fillRect/>
          </a:stretch>
        </p:blipFill>
        <p:spPr bwMode="auto">
          <a:xfrm>
            <a:off x="2589610" y="2893219"/>
            <a:ext cx="1090538" cy="1107281"/>
          </a:xfrm>
          <a:prstGeom prst="rect">
            <a:avLst/>
          </a:prstGeom>
          <a:noFill/>
          <a:ln w="9525">
            <a:noFill/>
            <a:miter lim="800000"/>
            <a:headEnd/>
            <a:tailEnd/>
          </a:ln>
        </p:spPr>
      </p:pic>
      <p:pic>
        <p:nvPicPr>
          <p:cNvPr id="288774" name="Picture 18" descr="5c-common.jpg"/>
          <p:cNvPicPr>
            <a:picLocks noChangeAspect="1"/>
          </p:cNvPicPr>
          <p:nvPr/>
        </p:nvPicPr>
        <p:blipFill>
          <a:blip r:embed="rId4" cstate="print"/>
          <a:srcRect/>
          <a:stretch>
            <a:fillRect/>
          </a:stretch>
        </p:blipFill>
        <p:spPr bwMode="auto">
          <a:xfrm>
            <a:off x="339328" y="2786062"/>
            <a:ext cx="1285875" cy="1304851"/>
          </a:xfrm>
          <a:prstGeom prst="rect">
            <a:avLst/>
          </a:prstGeom>
          <a:noFill/>
          <a:ln w="9525">
            <a:noFill/>
            <a:miter lim="800000"/>
            <a:headEnd/>
            <a:tailEnd/>
          </a:ln>
        </p:spPr>
      </p:pic>
      <p:sp>
        <p:nvSpPr>
          <p:cNvPr id="24" name="Rectangle 23"/>
          <p:cNvSpPr/>
          <p:nvPr/>
        </p:nvSpPr>
        <p:spPr>
          <a:xfrm>
            <a:off x="774703" y="4441613"/>
            <a:ext cx="7715250" cy="341919"/>
          </a:xfrm>
          <a:prstGeom prst="rect">
            <a:avLst/>
          </a:prstGeom>
        </p:spPr>
        <p:txBody>
          <a:bodyPr lIns="64291" tIns="32146" rIns="64291" bIns="32146">
            <a:spAutoFit/>
          </a:bodyPr>
          <a:lstStyle/>
          <a:p>
            <a:pPr marL="268873" indent="-268873">
              <a:spcBef>
                <a:spcPts val="352"/>
              </a:spcBef>
              <a:defRPr/>
            </a:pPr>
            <a:r>
              <a:rPr lang="en-US" dirty="0">
                <a:solidFill>
                  <a:schemeClr val="bg1">
                    <a:lumMod val="50000"/>
                  </a:schemeClr>
                </a:solidFill>
                <a:ea typeface="Palatino" charset="0"/>
                <a:cs typeface="Palatino" charset="0"/>
              </a:rPr>
              <a:t>The size relation between these coins is </a:t>
            </a:r>
            <a:r>
              <a:rPr lang="en-US" b="1" i="1" dirty="0">
                <a:solidFill>
                  <a:schemeClr val="bg1">
                    <a:lumMod val="50000"/>
                  </a:schemeClr>
                </a:solidFill>
                <a:effectLst>
                  <a:outerShdw blurRad="38100" dist="38100" dir="2700000" algn="tl">
                    <a:srgbClr val="DDDDDD"/>
                  </a:outerShdw>
                </a:effectLst>
                <a:latin typeface="Times New Roman" charset="0"/>
                <a:ea typeface="Times New Roman" charset="0"/>
                <a:cs typeface="Times New Roman" charset="0"/>
                <a:sym typeface="Times New Roman" charset="0"/>
              </a:rPr>
              <a:t>non-arbitrary</a:t>
            </a:r>
            <a:endParaRPr lang="en-US" dirty="0">
              <a:solidFill>
                <a:schemeClr val="bg1">
                  <a:lumMod val="50000"/>
                </a:schemeClr>
              </a:solidFill>
              <a:ea typeface="Palatino" charset="0"/>
              <a:cs typeface="Palatino" charset="0"/>
            </a:endParaRPr>
          </a:p>
        </p:txBody>
      </p:sp>
      <p:sp>
        <p:nvSpPr>
          <p:cNvPr id="14" name="Rectangle 13"/>
          <p:cNvSpPr/>
          <p:nvPr/>
        </p:nvSpPr>
        <p:spPr>
          <a:xfrm>
            <a:off x="4411266" y="3429001"/>
            <a:ext cx="1241360" cy="341919"/>
          </a:xfrm>
          <a:prstGeom prst="rect">
            <a:avLst/>
          </a:prstGeom>
        </p:spPr>
        <p:txBody>
          <a:bodyPr wrap="none" lIns="64291" tIns="32146" rIns="64291" bIns="32146">
            <a:spAutoFit/>
          </a:bodyPr>
          <a:lstStyle/>
          <a:p>
            <a:r>
              <a:rPr lang="en-US" dirty="0" smtClean="0">
                <a:solidFill>
                  <a:schemeClr val="bg1">
                    <a:lumMod val="50000"/>
                  </a:schemeClr>
                </a:solidFill>
                <a:ea typeface="Palatino" charset="0"/>
                <a:cs typeface="Palatino" charset="0"/>
              </a:rPr>
              <a:t>A: The 5c. </a:t>
            </a:r>
            <a:endParaRPr lang="en-US"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nodeType="clickEffect">
                                  <p:stCondLst>
                                    <p:cond delay="0"/>
                                  </p:stCondLst>
                                  <p:childTnLst>
                                    <p:set>
                                      <p:cBhvr>
                                        <p:cTn id="10" dur="1" fill="hold">
                                          <p:stCondLst>
                                            <p:cond delay="0"/>
                                          </p:stCondLst>
                                        </p:cTn>
                                        <p:tgtEl>
                                          <p:spTgt spid="288774"/>
                                        </p:tgtEl>
                                        <p:attrNameLst>
                                          <p:attrName>style.visibility</p:attrName>
                                        </p:attrNameLst>
                                      </p:cBhvr>
                                      <p:to>
                                        <p:strVal val="visible"/>
                                      </p:to>
                                    </p:set>
                                    <p:anim calcmode="lin" valueType="num">
                                      <p:cBhvr>
                                        <p:cTn id="11" dur="500" fill="hold"/>
                                        <p:tgtEl>
                                          <p:spTgt spid="288774"/>
                                        </p:tgtEl>
                                        <p:attrNameLst>
                                          <p:attrName>ppt_w</p:attrName>
                                        </p:attrNameLst>
                                      </p:cBhvr>
                                      <p:tavLst>
                                        <p:tav tm="0">
                                          <p:val>
                                            <p:fltVal val="0"/>
                                          </p:val>
                                        </p:tav>
                                        <p:tav tm="100000">
                                          <p:val>
                                            <p:strVal val="#ppt_w"/>
                                          </p:val>
                                        </p:tav>
                                      </p:tavLst>
                                    </p:anim>
                                    <p:anim calcmode="lin" valueType="num">
                                      <p:cBhvr>
                                        <p:cTn id="12" dur="500" fill="hold"/>
                                        <p:tgtEl>
                                          <p:spTgt spid="288774"/>
                                        </p:tgtEl>
                                        <p:attrNameLst>
                                          <p:attrName>ppt_h</p:attrName>
                                        </p:attrNameLst>
                                      </p:cBhvr>
                                      <p:tavLst>
                                        <p:tav tm="0">
                                          <p:val>
                                            <p:fltVal val="0"/>
                                          </p:val>
                                        </p:tav>
                                        <p:tav tm="100000">
                                          <p:val>
                                            <p:strVal val="#ppt_h"/>
                                          </p:val>
                                        </p:tav>
                                      </p:tavLst>
                                    </p:anim>
                                    <p:anim calcmode="lin" valueType="num">
                                      <p:cBhvr>
                                        <p:cTn id="13" dur="500" fill="hold"/>
                                        <p:tgtEl>
                                          <p:spTgt spid="288774"/>
                                        </p:tgtEl>
                                        <p:attrNameLst>
                                          <p:attrName>style.rotation</p:attrName>
                                        </p:attrNameLst>
                                      </p:cBhvr>
                                      <p:tavLst>
                                        <p:tav tm="0">
                                          <p:val>
                                            <p:fltVal val="360"/>
                                          </p:val>
                                        </p:tav>
                                        <p:tav tm="100000">
                                          <p:val>
                                            <p:fltVal val="0"/>
                                          </p:val>
                                        </p:tav>
                                      </p:tavLst>
                                    </p:anim>
                                    <p:animEffect transition="in" filter="fade">
                                      <p:cBhvr>
                                        <p:cTn id="14" dur="500"/>
                                        <p:tgtEl>
                                          <p:spTgt spid="288774"/>
                                        </p:tgtEl>
                                      </p:cBhvr>
                                    </p:animEffect>
                                  </p:childTnLst>
                                  <p:subTnLst>
                                    <p:audio>
                                      <p:cMediaNode>
                                        <p:cTn display="0" masterRel="sameClick">
                                          <p:stCondLst>
                                            <p:cond evt="begin" delay="0">
                                              <p:tn val="9"/>
                                            </p:cond>
                                          </p:stCondLst>
                                          <p:endCondLst>
                                            <p:cond evt="onStopAudio" delay="0">
                                              <p:tgtEl>
                                                <p:sldTgt/>
                                              </p:tgtEl>
                                            </p:cond>
                                          </p:endCondLst>
                                        </p:cTn>
                                        <p:tgtEl>
                                          <p:sndTgt r:embed="rId2" name="Cash Register"/>
                                        </p:tgtEl>
                                      </p:cMediaNode>
                                    </p:audio>
                                  </p:sub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288773"/>
                                        </p:tgtEl>
                                        <p:attrNameLst>
                                          <p:attrName>style.visibility</p:attrName>
                                        </p:attrNameLst>
                                      </p:cBhvr>
                                      <p:to>
                                        <p:strVal val="visible"/>
                                      </p:to>
                                    </p:set>
                                    <p:anim calcmode="lin" valueType="num">
                                      <p:cBhvr>
                                        <p:cTn id="19" dur="500" fill="hold"/>
                                        <p:tgtEl>
                                          <p:spTgt spid="288773"/>
                                        </p:tgtEl>
                                        <p:attrNameLst>
                                          <p:attrName>ppt_w</p:attrName>
                                        </p:attrNameLst>
                                      </p:cBhvr>
                                      <p:tavLst>
                                        <p:tav tm="0">
                                          <p:val>
                                            <p:fltVal val="0"/>
                                          </p:val>
                                        </p:tav>
                                        <p:tav tm="100000">
                                          <p:val>
                                            <p:strVal val="#ppt_w"/>
                                          </p:val>
                                        </p:tav>
                                      </p:tavLst>
                                    </p:anim>
                                    <p:anim calcmode="lin" valueType="num">
                                      <p:cBhvr>
                                        <p:cTn id="20" dur="500" fill="hold"/>
                                        <p:tgtEl>
                                          <p:spTgt spid="288773"/>
                                        </p:tgtEl>
                                        <p:attrNameLst>
                                          <p:attrName>ppt_h</p:attrName>
                                        </p:attrNameLst>
                                      </p:cBhvr>
                                      <p:tavLst>
                                        <p:tav tm="0">
                                          <p:val>
                                            <p:fltVal val="0"/>
                                          </p:val>
                                        </p:tav>
                                        <p:tav tm="100000">
                                          <p:val>
                                            <p:strVal val="#ppt_h"/>
                                          </p:val>
                                        </p:tav>
                                      </p:tavLst>
                                    </p:anim>
                                    <p:anim calcmode="lin" valueType="num">
                                      <p:cBhvr>
                                        <p:cTn id="21" dur="500" fill="hold"/>
                                        <p:tgtEl>
                                          <p:spTgt spid="288773"/>
                                        </p:tgtEl>
                                        <p:attrNameLst>
                                          <p:attrName>style.rotation</p:attrName>
                                        </p:attrNameLst>
                                      </p:cBhvr>
                                      <p:tavLst>
                                        <p:tav tm="0">
                                          <p:val>
                                            <p:fltVal val="360"/>
                                          </p:val>
                                        </p:tav>
                                        <p:tav tm="100000">
                                          <p:val>
                                            <p:fltVal val="0"/>
                                          </p:val>
                                        </p:tav>
                                      </p:tavLst>
                                    </p:anim>
                                    <p:animEffect transition="in" filter="fade">
                                      <p:cBhvr>
                                        <p:cTn id="22" dur="500"/>
                                        <p:tgtEl>
                                          <p:spTgt spid="288773"/>
                                        </p:tgtEl>
                                      </p:cBhvr>
                                    </p:animEffect>
                                  </p:childTnLst>
                                  <p:subTnLst>
                                    <p:audio>
                                      <p:cMediaNode>
                                        <p:cTn display="0" masterRel="sameClick">
                                          <p:stCondLst>
                                            <p:cond evt="begin" delay="0">
                                              <p:tn val="17"/>
                                            </p:cond>
                                          </p:stCondLst>
                                          <p:endCondLst>
                                            <p:cond evt="onStopAudio" delay="0">
                                              <p:tgtEl>
                                                <p:sldTgt/>
                                              </p:tgtEl>
                                            </p:cond>
                                          </p:endCondLst>
                                        </p:cTn>
                                        <p:tgtEl>
                                          <p:sndTgt r:embed="rId2" name="Cash Register"/>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2" grpId="0" build="p" autoUpdateAnimBg="0"/>
      <p:bldP spid="24" grpId="0"/>
      <p:bldP spid="1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397" y="3884676"/>
            <a:ext cx="8556576" cy="1726913"/>
          </a:xfrm>
          <a:prstGeom prst="rect">
            <a:avLst/>
          </a:prstGeom>
        </p:spPr>
        <p:txBody>
          <a:bodyPr wrap="square" lIns="64291" tIns="32146" rIns="64291" bIns="32146">
            <a:spAutoFit/>
          </a:bodyPr>
          <a:lstStyle/>
          <a:p>
            <a:r>
              <a:rPr lang="en-GB" dirty="0" smtClean="0"/>
              <a:t>Full Scale IQ scores in </a:t>
            </a:r>
            <a:r>
              <a:rPr lang="en-GB" dirty="0"/>
              <a:t>the SMART </a:t>
            </a:r>
            <a:r>
              <a:rPr lang="en-GB" dirty="0" smtClean="0"/>
              <a:t>group </a:t>
            </a:r>
            <a:r>
              <a:rPr lang="en-GB" dirty="0"/>
              <a:t>increased by more than one full standard </a:t>
            </a:r>
            <a:r>
              <a:rPr lang="en-GB" dirty="0" smtClean="0"/>
              <a:t>deviation on average </a:t>
            </a:r>
            <a:r>
              <a:rPr lang="en-GB" dirty="0"/>
              <a:t>(i.e., 18.4 </a:t>
            </a:r>
            <a:r>
              <a:rPr lang="en-GB" dirty="0" smtClean="0"/>
              <a:t>points).</a:t>
            </a:r>
          </a:p>
          <a:p>
            <a:endParaRPr lang="en-GB" dirty="0"/>
          </a:p>
          <a:p>
            <a:r>
              <a:rPr lang="en-GB" dirty="0" smtClean="0"/>
              <a:t>This represents a </a:t>
            </a:r>
            <a:r>
              <a:rPr lang="en-GB" dirty="0"/>
              <a:t>mean percentile rank increase of over 31% from approximately the 47</a:t>
            </a:r>
            <a:r>
              <a:rPr lang="en-GB" baseline="30000" dirty="0"/>
              <a:t>th</a:t>
            </a:r>
            <a:r>
              <a:rPr lang="en-GB" dirty="0"/>
              <a:t> percentile (</a:t>
            </a:r>
            <a:r>
              <a:rPr lang="en-GB" i="1" dirty="0"/>
              <a:t>M</a:t>
            </a:r>
            <a:r>
              <a:rPr lang="en-GB" dirty="0"/>
              <a:t> = 99.14) at Baseline to the 88</a:t>
            </a:r>
            <a:r>
              <a:rPr lang="en-GB" baseline="30000" dirty="0"/>
              <a:t>th</a:t>
            </a:r>
            <a:r>
              <a:rPr lang="en-GB" dirty="0"/>
              <a:t> percentile (</a:t>
            </a:r>
            <a:r>
              <a:rPr lang="en-GB" i="1" dirty="0"/>
              <a:t>M</a:t>
            </a:r>
            <a:r>
              <a:rPr lang="en-GB" dirty="0"/>
              <a:t> = 117.47) at Follow-</a:t>
            </a:r>
            <a:r>
              <a:rPr lang="en-GB" dirty="0" smtClean="0"/>
              <a:t>up</a:t>
            </a:r>
            <a:r>
              <a:rPr lang="en-US" dirty="0" smtClean="0"/>
              <a:t>.</a:t>
            </a:r>
            <a:endParaRPr lang="en-GB" dirty="0" smtClean="0"/>
          </a:p>
        </p:txBody>
      </p:sp>
      <p:pic>
        <p:nvPicPr>
          <p:cNvPr id="3" name="Picture 2"/>
          <p:cNvPicPr>
            <a:picLocks noChangeAspect="1"/>
          </p:cNvPicPr>
          <p:nvPr/>
        </p:nvPicPr>
        <p:blipFill>
          <a:blip r:embed="rId2"/>
          <a:stretch>
            <a:fillRect/>
          </a:stretch>
        </p:blipFill>
        <p:spPr>
          <a:xfrm>
            <a:off x="683568" y="239270"/>
            <a:ext cx="7128792" cy="3419916"/>
          </a:xfrm>
          <a:prstGeom prst="rect">
            <a:avLst/>
          </a:prstGeom>
        </p:spPr>
      </p:pic>
    </p:spTree>
    <p:extLst>
      <p:ext uri="{BB962C8B-B14F-4D97-AF65-F5344CB8AC3E}">
        <p14:creationId xmlns:p14="http://schemas.microsoft.com/office/powerpoint/2010/main" val="4042139966"/>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6595" y="135407"/>
            <a:ext cx="6733873" cy="6722594"/>
          </a:xfrm>
          <a:prstGeom prst="rect">
            <a:avLst/>
          </a:prstGeom>
        </p:spPr>
      </p:pic>
    </p:spTree>
    <p:extLst>
      <p:ext uri="{BB962C8B-B14F-4D97-AF65-F5344CB8AC3E}">
        <p14:creationId xmlns:p14="http://schemas.microsoft.com/office/powerpoint/2010/main" val="2260479732"/>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Hayes &amp; Stewart, BJEP, 2016</a:t>
            </a:r>
            <a:endParaRPr lang="en-GB" dirty="0"/>
          </a:p>
        </p:txBody>
      </p:sp>
      <p:sp>
        <p:nvSpPr>
          <p:cNvPr id="3" name="Content Placeholder 2"/>
          <p:cNvSpPr>
            <a:spLocks noGrp="1"/>
          </p:cNvSpPr>
          <p:nvPr>
            <p:ph idx="1"/>
          </p:nvPr>
        </p:nvSpPr>
        <p:spPr>
          <a:xfrm>
            <a:off x="611560" y="1988840"/>
            <a:ext cx="8322890" cy="4259560"/>
          </a:xfrm>
        </p:spPr>
        <p:txBody>
          <a:bodyPr/>
          <a:lstStyle/>
          <a:p>
            <a:r>
              <a:rPr lang="en-GB" dirty="0" smtClean="0"/>
              <a:t>This study aimed to replicate and extend Cassidy et al 2011 by comparing effects of DRR training (using SMART, an automated online training protocol) with the effects of a similar quantity of training in ‘Scratch’ computer coding developed at MIT. </a:t>
            </a:r>
            <a:endParaRPr lang="en-GB"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Hayes &amp; Stewart, BJEP 2016</a:t>
            </a:r>
            <a:endParaRPr lang="en-GB" dirty="0"/>
          </a:p>
        </p:txBody>
      </p:sp>
      <p:sp>
        <p:nvSpPr>
          <p:cNvPr id="3" name="Content Placeholder 2"/>
          <p:cNvSpPr>
            <a:spLocks noGrp="1"/>
          </p:cNvSpPr>
          <p:nvPr>
            <p:ph idx="1"/>
          </p:nvPr>
        </p:nvSpPr>
        <p:spPr/>
        <p:txBody>
          <a:bodyPr/>
          <a:lstStyle/>
          <a:p>
            <a:endParaRPr lang="en-GB" dirty="0"/>
          </a:p>
        </p:txBody>
      </p:sp>
      <p:sp>
        <p:nvSpPr>
          <p:cNvPr id="4" name="Rectangle 3"/>
          <p:cNvSpPr/>
          <p:nvPr/>
        </p:nvSpPr>
        <p:spPr>
          <a:xfrm>
            <a:off x="683568" y="1700808"/>
            <a:ext cx="8460432" cy="4308872"/>
          </a:xfrm>
          <a:prstGeom prst="rect">
            <a:avLst/>
          </a:prstGeom>
        </p:spPr>
        <p:txBody>
          <a:bodyPr wrap="square">
            <a:spAutoFit/>
          </a:bodyPr>
          <a:lstStyle/>
          <a:p>
            <a:pPr>
              <a:buFont typeface="Arial" pitchFamily="34" charset="0"/>
              <a:buChar char="•"/>
            </a:pPr>
            <a:r>
              <a:rPr lang="en-GB" sz="3200" dirty="0" smtClean="0">
                <a:latin typeface="+mj-lt"/>
              </a:rPr>
              <a:t>28 children (13 f and 15 m, mean age 10.34 years, all members of the same class in a primary school in Co. Limerick, Ireland)</a:t>
            </a:r>
            <a:endParaRPr lang="en-GB" b="1" dirty="0" smtClean="0"/>
          </a:p>
          <a:p>
            <a:endParaRPr lang="en-GB" b="1" dirty="0" smtClean="0"/>
          </a:p>
          <a:p>
            <a:pPr>
              <a:buFont typeface="Arial" pitchFamily="34" charset="0"/>
              <a:buChar char="•"/>
            </a:pPr>
            <a:r>
              <a:rPr lang="en-GB" sz="3200" dirty="0" smtClean="0">
                <a:latin typeface="+mj-lt"/>
              </a:rPr>
              <a:t>Participants were tested before and after training for DRR ability as well as on standardised tests of IQ and academic attainment. Training time was limited to twenty nine hours over two academic semesters in twice weekly 1 hour instalments.</a:t>
            </a: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Hayes &amp; Stewart, 2016</a:t>
            </a:r>
            <a:endParaRPr lang="en-GB" dirty="0"/>
          </a:p>
        </p:txBody>
      </p:sp>
      <p:sp>
        <p:nvSpPr>
          <p:cNvPr id="3" name="Content Placeholder 2"/>
          <p:cNvSpPr>
            <a:spLocks noGrp="1"/>
          </p:cNvSpPr>
          <p:nvPr>
            <p:ph idx="1"/>
          </p:nvPr>
        </p:nvSpPr>
        <p:spPr>
          <a:xfrm>
            <a:off x="0" y="1447800"/>
            <a:ext cx="8934450" cy="4800600"/>
          </a:xfrm>
        </p:spPr>
        <p:txBody>
          <a:bodyPr/>
          <a:lstStyle/>
          <a:p>
            <a:r>
              <a:rPr lang="en-GB" sz="2800" dirty="0" smtClean="0"/>
              <a:t>Results: Significant improvements were seen in measures of overall intellectual performance (WASI) ; in digit span and letter / number sequencing (WISC-IV); and in academic attainment, including spelling, reading and numerical operations, in the SMART/DRR group alone, and there was significantly more improvement on these measures in the SMART/DRR group than in the Scratch group.</a:t>
            </a:r>
          </a:p>
          <a:p>
            <a:r>
              <a:rPr lang="en-GB" sz="2800" dirty="0" smtClean="0"/>
              <a:t>Conclusions: These findings extend the evidence that DRR training (SMART training) can produce improvements in intellectual skills and academic ability.</a:t>
            </a:r>
            <a:endParaRPr lang="en-GB" sz="2800"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20834" name="Picture 2"/>
          <p:cNvPicPr>
            <a:picLocks noGrp="1" noChangeAspect="1" noChangeArrowheads="1"/>
          </p:cNvPicPr>
          <p:nvPr>
            <p:ph idx="1"/>
          </p:nvPr>
        </p:nvPicPr>
        <p:blipFill>
          <a:blip r:embed="rId2" cstate="print"/>
          <a:srcRect/>
          <a:stretch>
            <a:fillRect/>
          </a:stretch>
        </p:blipFill>
        <p:spPr bwMode="auto">
          <a:xfrm>
            <a:off x="3133886" y="1447800"/>
            <a:ext cx="4101778" cy="4800600"/>
          </a:xfrm>
          <a:prstGeom prst="rect">
            <a:avLst/>
          </a:prstGeom>
          <a:noFill/>
          <a:ln w="9525">
            <a:noFill/>
            <a:miter lim="800000"/>
            <a:headEnd/>
            <a:tailEnd/>
          </a:ln>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84213" y="144463"/>
            <a:ext cx="7488237" cy="1143000"/>
          </a:xfrm>
        </p:spPr>
        <p:txBody>
          <a:bodyPr/>
          <a:lstStyle/>
          <a:p>
            <a:pPr eaLnBrk="1" fontAlgn="auto" hangingPunct="1">
              <a:spcAft>
                <a:spcPts val="0"/>
              </a:spcAft>
              <a:defRPr/>
            </a:pPr>
            <a:r>
              <a:rPr lang="en-IE" altLang="en-US" dirty="0" smtClean="0"/>
              <a:t>Individual Data: </a:t>
            </a:r>
            <a:r>
              <a:rPr lang="en-IE" altLang="en-US" i="1" dirty="0" smtClean="0"/>
              <a:t>Relational Ability</a:t>
            </a:r>
          </a:p>
        </p:txBody>
      </p:sp>
      <p:pic>
        <p:nvPicPr>
          <p:cNvPr id="35843" name="Picture 3"/>
          <p:cNvPicPr>
            <a:picLocks noChangeAspect="1" noChangeArrowheads="1"/>
          </p:cNvPicPr>
          <p:nvPr/>
        </p:nvPicPr>
        <p:blipFill>
          <a:blip r:embed="rId2" cstate="print"/>
          <a:srcRect/>
          <a:stretch>
            <a:fillRect/>
          </a:stretch>
        </p:blipFill>
        <p:spPr bwMode="auto">
          <a:xfrm>
            <a:off x="4716463" y="1624013"/>
            <a:ext cx="3895725" cy="4144962"/>
          </a:xfrm>
          <a:prstGeom prst="rect">
            <a:avLst/>
          </a:prstGeom>
          <a:noFill/>
          <a:ln w="9525" algn="ctr">
            <a:noFill/>
            <a:miter lim="800000"/>
            <a:headEnd/>
            <a:tailEnd/>
          </a:ln>
          <a:effectLst/>
        </p:spPr>
      </p:pic>
      <p:sp>
        <p:nvSpPr>
          <p:cNvPr id="35844" name="TextBox 1"/>
          <p:cNvSpPr txBox="1">
            <a:spLocks noChangeArrowheads="1"/>
          </p:cNvSpPr>
          <p:nvPr/>
        </p:nvSpPr>
        <p:spPr bwMode="auto">
          <a:xfrm>
            <a:off x="1884363" y="5949950"/>
            <a:ext cx="1182687" cy="460375"/>
          </a:xfrm>
          <a:prstGeom prst="rect">
            <a:avLst/>
          </a:prstGeom>
          <a:noFill/>
          <a:ln w="9525">
            <a:noFill/>
            <a:miter lim="800000"/>
            <a:headEnd/>
            <a:tailEnd/>
          </a:ln>
        </p:spPr>
        <p:txBody>
          <a:bodyPr wrap="none">
            <a:spAutoFit/>
          </a:bodyPr>
          <a:lstStyle/>
          <a:p>
            <a:pPr>
              <a:spcBef>
                <a:spcPct val="20000"/>
              </a:spcBef>
              <a:buFont typeface="Times" pitchFamily="1" charset="0"/>
              <a:buNone/>
            </a:pPr>
            <a:r>
              <a:rPr lang="en-IE" altLang="en-US" sz="2400"/>
              <a:t>Scratch</a:t>
            </a:r>
          </a:p>
        </p:txBody>
      </p:sp>
      <p:sp>
        <p:nvSpPr>
          <p:cNvPr id="35845" name="TextBox 6"/>
          <p:cNvSpPr txBox="1">
            <a:spLocks noChangeArrowheads="1"/>
          </p:cNvSpPr>
          <p:nvPr/>
        </p:nvSpPr>
        <p:spPr bwMode="auto">
          <a:xfrm>
            <a:off x="6021388" y="5949950"/>
            <a:ext cx="1139825" cy="460375"/>
          </a:xfrm>
          <a:prstGeom prst="rect">
            <a:avLst/>
          </a:prstGeom>
          <a:noFill/>
          <a:ln w="9525">
            <a:noFill/>
            <a:miter lim="800000"/>
            <a:headEnd/>
            <a:tailEnd/>
          </a:ln>
        </p:spPr>
        <p:txBody>
          <a:bodyPr wrap="none">
            <a:spAutoFit/>
          </a:bodyPr>
          <a:lstStyle/>
          <a:p>
            <a:pPr>
              <a:spcBef>
                <a:spcPct val="20000"/>
              </a:spcBef>
              <a:buFont typeface="Times" pitchFamily="1" charset="0"/>
              <a:buNone/>
            </a:pPr>
            <a:r>
              <a:rPr lang="en-IE" altLang="en-US" sz="2400"/>
              <a:t>SMART</a:t>
            </a:r>
          </a:p>
        </p:txBody>
      </p:sp>
      <p:pic>
        <p:nvPicPr>
          <p:cNvPr id="35846" name="Picture 4"/>
          <p:cNvPicPr>
            <a:picLocks noChangeAspect="1" noChangeArrowheads="1"/>
          </p:cNvPicPr>
          <p:nvPr/>
        </p:nvPicPr>
        <p:blipFill>
          <a:blip r:embed="rId3" cstate="print"/>
          <a:srcRect/>
          <a:stretch>
            <a:fillRect/>
          </a:stretch>
        </p:blipFill>
        <p:spPr bwMode="auto">
          <a:xfrm>
            <a:off x="611188" y="1624013"/>
            <a:ext cx="3871912" cy="4144962"/>
          </a:xfrm>
          <a:prstGeom prst="rect">
            <a:avLst/>
          </a:prstGeom>
          <a:noFill/>
          <a:ln w="9525" algn="ctr">
            <a:noFill/>
            <a:miter lim="800000"/>
            <a:headEnd/>
            <a:tailEnd/>
          </a:ln>
          <a:effectLst/>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84213" y="144463"/>
            <a:ext cx="7488237" cy="1143000"/>
          </a:xfrm>
        </p:spPr>
        <p:txBody>
          <a:bodyPr/>
          <a:lstStyle/>
          <a:p>
            <a:pPr eaLnBrk="1" fontAlgn="auto" hangingPunct="1">
              <a:spcAft>
                <a:spcPts val="0"/>
              </a:spcAft>
              <a:defRPr/>
            </a:pPr>
            <a:r>
              <a:rPr lang="en-IE" altLang="en-US" smtClean="0"/>
              <a:t>Individual Data: </a:t>
            </a:r>
            <a:r>
              <a:rPr lang="en-IE" altLang="en-US" i="1" smtClean="0"/>
              <a:t>Reading</a:t>
            </a:r>
          </a:p>
        </p:txBody>
      </p:sp>
      <p:sp>
        <p:nvSpPr>
          <p:cNvPr id="37891" name="TextBox 1"/>
          <p:cNvSpPr txBox="1">
            <a:spLocks noChangeArrowheads="1"/>
          </p:cNvSpPr>
          <p:nvPr/>
        </p:nvSpPr>
        <p:spPr bwMode="auto">
          <a:xfrm>
            <a:off x="1884363" y="5949950"/>
            <a:ext cx="1182687" cy="460375"/>
          </a:xfrm>
          <a:prstGeom prst="rect">
            <a:avLst/>
          </a:prstGeom>
          <a:noFill/>
          <a:ln w="9525">
            <a:noFill/>
            <a:miter lim="800000"/>
            <a:headEnd/>
            <a:tailEnd/>
          </a:ln>
        </p:spPr>
        <p:txBody>
          <a:bodyPr wrap="none">
            <a:spAutoFit/>
          </a:bodyPr>
          <a:lstStyle/>
          <a:p>
            <a:pPr>
              <a:spcBef>
                <a:spcPct val="20000"/>
              </a:spcBef>
              <a:buFont typeface="Times" pitchFamily="1" charset="0"/>
              <a:buNone/>
            </a:pPr>
            <a:r>
              <a:rPr lang="en-IE" altLang="en-US" sz="2400"/>
              <a:t>Scratch</a:t>
            </a:r>
          </a:p>
        </p:txBody>
      </p:sp>
      <p:sp>
        <p:nvSpPr>
          <p:cNvPr id="37892" name="TextBox 6"/>
          <p:cNvSpPr txBox="1">
            <a:spLocks noChangeArrowheads="1"/>
          </p:cNvSpPr>
          <p:nvPr/>
        </p:nvSpPr>
        <p:spPr bwMode="auto">
          <a:xfrm>
            <a:off x="6021388" y="5949950"/>
            <a:ext cx="1139825" cy="460375"/>
          </a:xfrm>
          <a:prstGeom prst="rect">
            <a:avLst/>
          </a:prstGeom>
          <a:noFill/>
          <a:ln w="9525">
            <a:noFill/>
            <a:miter lim="800000"/>
            <a:headEnd/>
            <a:tailEnd/>
          </a:ln>
        </p:spPr>
        <p:txBody>
          <a:bodyPr wrap="none">
            <a:spAutoFit/>
          </a:bodyPr>
          <a:lstStyle/>
          <a:p>
            <a:pPr>
              <a:spcBef>
                <a:spcPct val="20000"/>
              </a:spcBef>
              <a:buFont typeface="Times" pitchFamily="1" charset="0"/>
              <a:buNone/>
            </a:pPr>
            <a:r>
              <a:rPr lang="en-IE" altLang="en-US" sz="2400"/>
              <a:t>SMART</a:t>
            </a:r>
          </a:p>
        </p:txBody>
      </p:sp>
      <p:pic>
        <p:nvPicPr>
          <p:cNvPr id="37893" name="Picture 4"/>
          <p:cNvPicPr>
            <a:picLocks noChangeAspect="1" noChangeArrowheads="1"/>
          </p:cNvPicPr>
          <p:nvPr/>
        </p:nvPicPr>
        <p:blipFill>
          <a:blip r:embed="rId2" cstate="print"/>
          <a:srcRect/>
          <a:stretch>
            <a:fillRect/>
          </a:stretch>
        </p:blipFill>
        <p:spPr bwMode="auto">
          <a:xfrm>
            <a:off x="539750" y="1412875"/>
            <a:ext cx="3895725" cy="4170363"/>
          </a:xfrm>
          <a:prstGeom prst="rect">
            <a:avLst/>
          </a:prstGeom>
          <a:noFill/>
          <a:ln w="9525" algn="ctr">
            <a:noFill/>
            <a:miter lim="800000"/>
            <a:headEnd/>
            <a:tailEnd/>
          </a:ln>
          <a:effectLst/>
        </p:spPr>
      </p:pic>
      <p:pic>
        <p:nvPicPr>
          <p:cNvPr id="37894" name="Picture 5"/>
          <p:cNvPicPr>
            <a:picLocks noChangeAspect="1" noChangeArrowheads="1"/>
          </p:cNvPicPr>
          <p:nvPr/>
        </p:nvPicPr>
        <p:blipFill>
          <a:blip r:embed="rId3" cstate="print"/>
          <a:srcRect/>
          <a:stretch>
            <a:fillRect/>
          </a:stretch>
        </p:blipFill>
        <p:spPr bwMode="auto">
          <a:xfrm>
            <a:off x="4716463" y="1412875"/>
            <a:ext cx="3895725" cy="4164013"/>
          </a:xfrm>
          <a:prstGeom prst="rect">
            <a:avLst/>
          </a:prstGeom>
          <a:noFill/>
          <a:ln w="9525" algn="ctr">
            <a:noFill/>
            <a:miter lim="800000"/>
            <a:headEnd/>
            <a:tailEnd/>
          </a:ln>
          <a:effectLst/>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21858" name="Picture 2"/>
          <p:cNvPicPr>
            <a:picLocks noGrp="1" noChangeAspect="1" noChangeArrowheads="1"/>
          </p:cNvPicPr>
          <p:nvPr>
            <p:ph idx="1"/>
          </p:nvPr>
        </p:nvPicPr>
        <p:blipFill>
          <a:blip r:embed="rId2" cstate="print"/>
          <a:srcRect/>
          <a:stretch>
            <a:fillRect/>
          </a:stretch>
        </p:blipFill>
        <p:spPr bwMode="auto">
          <a:xfrm>
            <a:off x="179512" y="548680"/>
            <a:ext cx="8964488" cy="5699720"/>
          </a:xfrm>
          <a:prstGeom prst="rect">
            <a:avLst/>
          </a:prstGeom>
          <a:noFill/>
          <a:ln w="9525">
            <a:noFill/>
            <a:miter lim="800000"/>
            <a:headEnd/>
            <a:tailEnd/>
          </a:ln>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O’Donovan, Stewart, Roche &amp; Hogan (NUIG)</a:t>
            </a:r>
            <a:endParaRPr lang="en-GB" dirty="0"/>
          </a:p>
        </p:txBody>
      </p:sp>
      <p:sp>
        <p:nvSpPr>
          <p:cNvPr id="3" name="Content Placeholder 2"/>
          <p:cNvSpPr>
            <a:spLocks noGrp="1"/>
          </p:cNvSpPr>
          <p:nvPr>
            <p:ph idx="1"/>
          </p:nvPr>
        </p:nvSpPr>
        <p:spPr>
          <a:xfrm>
            <a:off x="0" y="1600200"/>
            <a:ext cx="9144000" cy="4853136"/>
          </a:xfrm>
        </p:spPr>
        <p:txBody>
          <a:bodyPr/>
          <a:lstStyle/>
          <a:p>
            <a:r>
              <a:rPr lang="en-GB" dirty="0" smtClean="0"/>
              <a:t>39 older adults and 35 younger adults</a:t>
            </a:r>
          </a:p>
          <a:p>
            <a:r>
              <a:rPr lang="en-GB" dirty="0" smtClean="0"/>
              <a:t>Mini Mental state exam, IQ test, Relational abilities test, Word recognition test</a:t>
            </a:r>
          </a:p>
          <a:p>
            <a:r>
              <a:rPr lang="en-GB" dirty="0" smtClean="0"/>
              <a:t>Found significant correlations between relational skills and IQ, and verbal skills and IQ, irrespective of age (e.g., those that had strong relational skills also did well on the other tasks)</a:t>
            </a:r>
          </a:p>
          <a:p>
            <a:r>
              <a:rPr lang="en-GB" dirty="0" smtClean="0"/>
              <a:t>This has important implications for using relational training to prevent/deter cognitive decline.</a:t>
            </a:r>
            <a:endParaRPr lang="en-GB"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16"/>
          <p:cNvSpPr>
            <a:spLocks noChangeArrowheads="1"/>
          </p:cNvSpPr>
          <p:nvPr/>
        </p:nvSpPr>
        <p:spPr bwMode="auto">
          <a:xfrm>
            <a:off x="470919" y="593685"/>
            <a:ext cx="7999639" cy="818972"/>
          </a:xfrm>
          <a:prstGeom prst="rect">
            <a:avLst/>
          </a:prstGeom>
          <a:noFill/>
          <a:ln w="9525">
            <a:noFill/>
            <a:miter lim="800000"/>
            <a:headEnd/>
            <a:tailEnd/>
          </a:ln>
        </p:spPr>
        <p:txBody>
          <a:bodyPr wrap="square" lIns="64291" tIns="32146" rIns="64291" bIns="32146">
            <a:prstTxWarp prst="textNoShape">
              <a:avLst/>
            </a:prstTxWarp>
            <a:spAutoFit/>
          </a:bodyPr>
          <a:lstStyle/>
          <a:p>
            <a:pPr marL="267881" indent="-267881">
              <a:spcBef>
                <a:spcPts val="352"/>
              </a:spcBef>
            </a:pPr>
            <a:r>
              <a:rPr lang="en-US" sz="3100" dirty="0" smtClean="0">
                <a:solidFill>
                  <a:srgbClr val="808080"/>
                </a:solidFill>
                <a:ea typeface="Palatino" charset="0"/>
                <a:cs typeface="Palatino" charset="0"/>
              </a:rPr>
              <a:t>Which </a:t>
            </a:r>
            <a:r>
              <a:rPr lang="en-US" sz="3100" dirty="0">
                <a:solidFill>
                  <a:srgbClr val="808080"/>
                </a:solidFill>
                <a:ea typeface="Palatino" charset="0"/>
                <a:cs typeface="Palatino" charset="0"/>
              </a:rPr>
              <a:t>of these two coins </a:t>
            </a:r>
            <a:r>
              <a:rPr lang="en-US" sz="3100" dirty="0" smtClean="0">
                <a:solidFill>
                  <a:srgbClr val="808080"/>
                </a:solidFill>
                <a:ea typeface="Palatino" charset="0"/>
                <a:cs typeface="Palatino" charset="0"/>
              </a:rPr>
              <a:t>is more valuable?</a:t>
            </a:r>
            <a:r>
              <a:rPr lang="en-US" dirty="0">
                <a:solidFill>
                  <a:srgbClr val="808080"/>
                </a:solidFill>
                <a:ea typeface="Palatino" charset="0"/>
                <a:cs typeface="Palatino" charset="0"/>
              </a:rPr>
              <a:t>	</a:t>
            </a:r>
          </a:p>
        </p:txBody>
      </p:sp>
      <p:pic>
        <p:nvPicPr>
          <p:cNvPr id="289795" name="Picture 18" descr="10c-common-1.jpg"/>
          <p:cNvPicPr>
            <a:picLocks noChangeAspect="1"/>
          </p:cNvPicPr>
          <p:nvPr/>
        </p:nvPicPr>
        <p:blipFill>
          <a:blip r:embed="rId2" cstate="print"/>
          <a:srcRect/>
          <a:stretch>
            <a:fillRect/>
          </a:stretch>
        </p:blipFill>
        <p:spPr bwMode="auto">
          <a:xfrm>
            <a:off x="5027676" y="1454406"/>
            <a:ext cx="1090538" cy="1107281"/>
          </a:xfrm>
          <a:prstGeom prst="rect">
            <a:avLst/>
          </a:prstGeom>
          <a:noFill/>
          <a:ln w="9525">
            <a:noFill/>
            <a:miter lim="800000"/>
            <a:headEnd/>
            <a:tailEnd/>
          </a:ln>
        </p:spPr>
      </p:pic>
      <p:pic>
        <p:nvPicPr>
          <p:cNvPr id="289796" name="Picture 19" descr="5c-common.jpg"/>
          <p:cNvPicPr>
            <a:picLocks noChangeAspect="1"/>
          </p:cNvPicPr>
          <p:nvPr/>
        </p:nvPicPr>
        <p:blipFill>
          <a:blip r:embed="rId3" cstate="print"/>
          <a:srcRect/>
          <a:stretch>
            <a:fillRect/>
          </a:stretch>
        </p:blipFill>
        <p:spPr bwMode="auto">
          <a:xfrm>
            <a:off x="2777394" y="1347249"/>
            <a:ext cx="1285875" cy="1304851"/>
          </a:xfrm>
          <a:prstGeom prst="rect">
            <a:avLst/>
          </a:prstGeom>
          <a:noFill/>
          <a:ln w="9525">
            <a:noFill/>
            <a:miter lim="800000"/>
            <a:headEnd/>
            <a:tailEnd/>
          </a:ln>
        </p:spPr>
      </p:pic>
      <p:grpSp>
        <p:nvGrpSpPr>
          <p:cNvPr id="2" name="Group 9"/>
          <p:cNvGrpSpPr>
            <a:grpSpLocks/>
          </p:cNvGrpSpPr>
          <p:nvPr/>
        </p:nvGrpSpPr>
        <p:grpSpPr bwMode="auto">
          <a:xfrm>
            <a:off x="3664642" y="4247932"/>
            <a:ext cx="1777008" cy="803672"/>
            <a:chOff x="576" y="0"/>
            <a:chExt cx="1592" cy="720"/>
          </a:xfrm>
        </p:grpSpPr>
        <p:sp>
          <p:nvSpPr>
            <p:cNvPr id="22" name="Line 14"/>
            <p:cNvSpPr>
              <a:spLocks noChangeShapeType="1"/>
            </p:cNvSpPr>
            <p:nvPr/>
          </p:nvSpPr>
          <p:spPr bwMode="auto">
            <a:xfrm>
              <a:off x="720" y="336"/>
              <a:ext cx="1344" cy="1"/>
            </a:xfrm>
            <a:prstGeom prst="line">
              <a:avLst/>
            </a:prstGeom>
            <a:noFill/>
            <a:ln w="38100">
              <a:solidFill>
                <a:srgbClr val="333333"/>
              </a:solidFill>
              <a:round/>
              <a:headEnd/>
              <a:tailEnd type="triangle" w="med" len="med"/>
            </a:ln>
          </p:spPr>
          <p:txBody>
            <a:bodyPr lIns="0" tIns="0" rIns="0" bIns="0">
              <a:prstTxWarp prst="textNoShape">
                <a:avLst/>
              </a:prstTxWarp>
            </a:bodyPr>
            <a:lstStyle/>
            <a:p>
              <a:pPr algn="ctr">
                <a:defRPr/>
              </a:pPr>
              <a:endParaRPr lang="en-US">
                <a:solidFill>
                  <a:schemeClr val="tx1">
                    <a:lumMod val="50000"/>
                    <a:lumOff val="50000"/>
                  </a:schemeClr>
                </a:solidFill>
              </a:endParaRPr>
            </a:p>
          </p:txBody>
        </p:sp>
        <p:sp>
          <p:nvSpPr>
            <p:cNvPr id="23" name="Rectangle 15"/>
            <p:cNvSpPr>
              <a:spLocks/>
            </p:cNvSpPr>
            <p:nvPr/>
          </p:nvSpPr>
          <p:spPr bwMode="auto">
            <a:xfrm>
              <a:off x="576" y="0"/>
              <a:ext cx="1592" cy="720"/>
            </a:xfrm>
            <a:prstGeom prst="rect">
              <a:avLst/>
            </a:prstGeom>
            <a:noFill/>
            <a:ln w="12700">
              <a:noFill/>
              <a:miter lim="800000"/>
              <a:headEnd/>
              <a:tailEnd/>
            </a:ln>
          </p:spPr>
          <p:txBody>
            <a:bodyPr lIns="0" tIns="0" rIns="0" bIns="0">
              <a:prstTxWarp prst="textNoShape">
                <a:avLst/>
              </a:prstTxWarp>
            </a:bodyPr>
            <a:lstStyle/>
            <a:p>
              <a:pPr algn="ctr">
                <a:spcBef>
                  <a:spcPts val="949"/>
                </a:spcBef>
                <a:defRPr/>
              </a:pPr>
              <a:r>
                <a:rPr lang="en-US" i="1" dirty="0">
                  <a:solidFill>
                    <a:schemeClr val="tx1">
                      <a:lumMod val="50000"/>
                      <a:lumOff val="50000"/>
                    </a:schemeClr>
                  </a:solidFill>
                  <a:latin typeface="Times New Roman" charset="0"/>
                  <a:ea typeface="Times New Roman" charset="0"/>
                  <a:cs typeface="Times New Roman" charset="0"/>
                  <a:sym typeface="Times New Roman" charset="0"/>
                </a:rPr>
                <a:t>“is greater than”</a:t>
              </a:r>
            </a:p>
          </p:txBody>
        </p:sp>
      </p:grpSp>
      <p:sp>
        <p:nvSpPr>
          <p:cNvPr id="289798" name="Rectangle 25"/>
          <p:cNvSpPr>
            <a:spLocks noChangeArrowheads="1"/>
          </p:cNvSpPr>
          <p:nvPr/>
        </p:nvSpPr>
        <p:spPr bwMode="auto">
          <a:xfrm>
            <a:off x="1534163" y="2821433"/>
            <a:ext cx="6193575" cy="683038"/>
          </a:xfrm>
          <a:prstGeom prst="rect">
            <a:avLst/>
          </a:prstGeom>
          <a:noFill/>
          <a:ln w="9525">
            <a:noFill/>
            <a:miter lim="800000"/>
            <a:headEnd/>
            <a:tailEnd/>
          </a:ln>
        </p:spPr>
        <p:txBody>
          <a:bodyPr wrap="square" lIns="64291" tIns="32146" rIns="64291" bIns="32146">
            <a:prstTxWarp prst="textNoShape">
              <a:avLst/>
            </a:prstTxWarp>
            <a:spAutoFit/>
          </a:bodyPr>
          <a:lstStyle/>
          <a:p>
            <a:pPr marL="267881" indent="-267881" algn="ctr">
              <a:spcBef>
                <a:spcPts val="352"/>
              </a:spcBef>
            </a:pPr>
            <a:r>
              <a:rPr lang="en-US" dirty="0" smtClean="0">
                <a:solidFill>
                  <a:srgbClr val="808080"/>
                </a:solidFill>
                <a:ea typeface="Palatino" charset="0"/>
                <a:cs typeface="Palatino" charset="0"/>
              </a:rPr>
              <a:t>In the context </a:t>
            </a:r>
            <a:r>
              <a:rPr lang="en-US" dirty="0">
                <a:solidFill>
                  <a:srgbClr val="808080"/>
                </a:solidFill>
                <a:ea typeface="Palatino" charset="0"/>
                <a:cs typeface="Palatino" charset="0"/>
              </a:rPr>
              <a:t>of </a:t>
            </a:r>
            <a:r>
              <a:rPr lang="en-US" i="1" dirty="0" smtClean="0">
                <a:solidFill>
                  <a:srgbClr val="808080"/>
                </a:solidFill>
                <a:ea typeface="Palatino" charset="0"/>
                <a:cs typeface="Palatino" charset="0"/>
              </a:rPr>
              <a:t>value</a:t>
            </a:r>
            <a:r>
              <a:rPr lang="en-US" dirty="0" smtClean="0">
                <a:solidFill>
                  <a:srgbClr val="808080"/>
                </a:solidFill>
                <a:ea typeface="Palatino" charset="0"/>
                <a:cs typeface="Palatino" charset="0"/>
              </a:rPr>
              <a:t> the </a:t>
            </a:r>
            <a:r>
              <a:rPr lang="en-US" dirty="0">
                <a:solidFill>
                  <a:srgbClr val="808080"/>
                </a:solidFill>
                <a:ea typeface="Palatino" charset="0"/>
                <a:cs typeface="Palatino" charset="0"/>
              </a:rPr>
              <a:t>relation </a:t>
            </a:r>
            <a:endParaRPr lang="en-US" dirty="0" smtClean="0">
              <a:solidFill>
                <a:srgbClr val="808080"/>
              </a:solidFill>
              <a:ea typeface="Palatino" charset="0"/>
              <a:cs typeface="Palatino" charset="0"/>
            </a:endParaRPr>
          </a:p>
          <a:p>
            <a:pPr marL="267881" indent="-267881" algn="ctr">
              <a:spcBef>
                <a:spcPts val="352"/>
              </a:spcBef>
            </a:pPr>
            <a:r>
              <a:rPr lang="en-US" dirty="0" smtClean="0">
                <a:solidFill>
                  <a:srgbClr val="808080"/>
                </a:solidFill>
                <a:ea typeface="Palatino" charset="0"/>
                <a:cs typeface="Palatino" charset="0"/>
              </a:rPr>
              <a:t>between </a:t>
            </a:r>
            <a:r>
              <a:rPr lang="en-US" dirty="0">
                <a:solidFill>
                  <a:srgbClr val="808080"/>
                </a:solidFill>
                <a:ea typeface="Palatino" charset="0"/>
                <a:cs typeface="Palatino" charset="0"/>
              </a:rPr>
              <a:t>the coins is ARBITRARY.</a:t>
            </a:r>
          </a:p>
        </p:txBody>
      </p:sp>
      <p:pic>
        <p:nvPicPr>
          <p:cNvPr id="289799" name="Picture 26" descr="10c-common-1.jpg"/>
          <p:cNvPicPr>
            <a:picLocks noChangeAspect="1"/>
          </p:cNvPicPr>
          <p:nvPr/>
        </p:nvPicPr>
        <p:blipFill>
          <a:blip r:embed="rId2" cstate="print"/>
          <a:srcRect/>
          <a:stretch>
            <a:fillRect/>
          </a:stretch>
        </p:blipFill>
        <p:spPr bwMode="auto">
          <a:xfrm>
            <a:off x="2539502" y="4140776"/>
            <a:ext cx="1090538" cy="1107281"/>
          </a:xfrm>
          <a:prstGeom prst="rect">
            <a:avLst/>
          </a:prstGeom>
          <a:noFill/>
          <a:ln w="9525">
            <a:noFill/>
            <a:miter lim="800000"/>
            <a:headEnd/>
            <a:tailEnd/>
          </a:ln>
        </p:spPr>
      </p:pic>
      <p:pic>
        <p:nvPicPr>
          <p:cNvPr id="289800" name="Picture 27" descr="5c-common.jpg"/>
          <p:cNvPicPr>
            <a:picLocks noChangeAspect="1"/>
          </p:cNvPicPr>
          <p:nvPr/>
        </p:nvPicPr>
        <p:blipFill>
          <a:blip r:embed="rId3" cstate="print"/>
          <a:srcRect/>
          <a:stretch>
            <a:fillRect/>
          </a:stretch>
        </p:blipFill>
        <p:spPr bwMode="auto">
          <a:xfrm>
            <a:off x="5432721" y="4087198"/>
            <a:ext cx="1285875" cy="1304851"/>
          </a:xfrm>
          <a:prstGeom prst="rect">
            <a:avLst/>
          </a:prstGeom>
          <a:noFill/>
          <a:ln w="9525">
            <a:noFill/>
            <a:miter lim="800000"/>
            <a:headEnd/>
            <a:tailEnd/>
          </a:ln>
        </p:spPr>
      </p:pic>
      <p:sp>
        <p:nvSpPr>
          <p:cNvPr id="4" name="TextBox 3"/>
          <p:cNvSpPr txBox="1"/>
          <p:nvPr/>
        </p:nvSpPr>
        <p:spPr>
          <a:xfrm>
            <a:off x="724072" y="5909901"/>
            <a:ext cx="8116144" cy="341919"/>
          </a:xfrm>
          <a:prstGeom prst="rect">
            <a:avLst/>
          </a:prstGeom>
          <a:noFill/>
        </p:spPr>
        <p:txBody>
          <a:bodyPr wrap="square" lIns="64291" tIns="32146" rIns="64291" bIns="32146" rtlCol="0">
            <a:spAutoFit/>
          </a:bodyPr>
          <a:lstStyle/>
          <a:p>
            <a:r>
              <a:rPr lang="en-US" dirty="0" smtClean="0"/>
              <a:t>Kids must </a:t>
            </a:r>
            <a:r>
              <a:rPr lang="en-US" i="1" dirty="0" smtClean="0"/>
              <a:t>learn</a:t>
            </a:r>
            <a:r>
              <a:rPr lang="en-US" dirty="0" smtClean="0"/>
              <a:t> the ABSTRACT nature of “More than”</a:t>
            </a:r>
            <a:endParaRPr lang="en-US"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97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nodeType="clickEffect">
                                  <p:stCondLst>
                                    <p:cond delay="0"/>
                                  </p:stCondLst>
                                  <p:childTnLst>
                                    <p:set>
                                      <p:cBhvr>
                                        <p:cTn id="10" dur="1" fill="hold">
                                          <p:stCondLst>
                                            <p:cond delay="0"/>
                                          </p:stCondLst>
                                        </p:cTn>
                                        <p:tgtEl>
                                          <p:spTgt spid="289796"/>
                                        </p:tgtEl>
                                        <p:attrNameLst>
                                          <p:attrName>style.visibility</p:attrName>
                                        </p:attrNameLst>
                                      </p:cBhvr>
                                      <p:to>
                                        <p:strVal val="visible"/>
                                      </p:to>
                                    </p:set>
                                    <p:anim calcmode="lin" valueType="num">
                                      <p:cBhvr>
                                        <p:cTn id="11" dur="500" fill="hold"/>
                                        <p:tgtEl>
                                          <p:spTgt spid="289796"/>
                                        </p:tgtEl>
                                        <p:attrNameLst>
                                          <p:attrName>ppt_w</p:attrName>
                                        </p:attrNameLst>
                                      </p:cBhvr>
                                      <p:tavLst>
                                        <p:tav tm="0">
                                          <p:val>
                                            <p:fltVal val="0"/>
                                          </p:val>
                                        </p:tav>
                                        <p:tav tm="100000">
                                          <p:val>
                                            <p:strVal val="#ppt_w"/>
                                          </p:val>
                                        </p:tav>
                                      </p:tavLst>
                                    </p:anim>
                                    <p:anim calcmode="lin" valueType="num">
                                      <p:cBhvr>
                                        <p:cTn id="12" dur="500" fill="hold"/>
                                        <p:tgtEl>
                                          <p:spTgt spid="289796"/>
                                        </p:tgtEl>
                                        <p:attrNameLst>
                                          <p:attrName>ppt_h</p:attrName>
                                        </p:attrNameLst>
                                      </p:cBhvr>
                                      <p:tavLst>
                                        <p:tav tm="0">
                                          <p:val>
                                            <p:fltVal val="0"/>
                                          </p:val>
                                        </p:tav>
                                        <p:tav tm="100000">
                                          <p:val>
                                            <p:strVal val="#ppt_h"/>
                                          </p:val>
                                        </p:tav>
                                      </p:tavLst>
                                    </p:anim>
                                    <p:anim calcmode="lin" valueType="num">
                                      <p:cBhvr>
                                        <p:cTn id="13" dur="500" fill="hold"/>
                                        <p:tgtEl>
                                          <p:spTgt spid="289796"/>
                                        </p:tgtEl>
                                        <p:attrNameLst>
                                          <p:attrName>style.rotation</p:attrName>
                                        </p:attrNameLst>
                                      </p:cBhvr>
                                      <p:tavLst>
                                        <p:tav tm="0">
                                          <p:val>
                                            <p:fltVal val="360"/>
                                          </p:val>
                                        </p:tav>
                                        <p:tav tm="100000">
                                          <p:val>
                                            <p:fltVal val="0"/>
                                          </p:val>
                                        </p:tav>
                                      </p:tavLst>
                                    </p:anim>
                                    <p:animEffect transition="in" filter="fade">
                                      <p:cBhvr>
                                        <p:cTn id="14" dur="500"/>
                                        <p:tgtEl>
                                          <p:spTgt spid="289796"/>
                                        </p:tgtEl>
                                      </p:cBhvr>
                                    </p:animEffect>
                                  </p:childTnLst>
                                </p:cTn>
                              </p:par>
                            </p:childTnLst>
                          </p:cTn>
                        </p:par>
                        <p:par>
                          <p:cTn id="15" fill="hold">
                            <p:stCondLst>
                              <p:cond delay="500"/>
                            </p:stCondLst>
                            <p:childTnLst>
                              <p:par>
                                <p:cTn id="16" presetID="49" presetClass="entr" presetSubtype="0" decel="100000" fill="hold" nodeType="afterEffect">
                                  <p:stCondLst>
                                    <p:cond delay="1000"/>
                                  </p:stCondLst>
                                  <p:childTnLst>
                                    <p:set>
                                      <p:cBhvr>
                                        <p:cTn id="17" dur="1" fill="hold">
                                          <p:stCondLst>
                                            <p:cond delay="0"/>
                                          </p:stCondLst>
                                        </p:cTn>
                                        <p:tgtEl>
                                          <p:spTgt spid="289795"/>
                                        </p:tgtEl>
                                        <p:attrNameLst>
                                          <p:attrName>style.visibility</p:attrName>
                                        </p:attrNameLst>
                                      </p:cBhvr>
                                      <p:to>
                                        <p:strVal val="visible"/>
                                      </p:to>
                                    </p:set>
                                    <p:anim calcmode="lin" valueType="num">
                                      <p:cBhvr>
                                        <p:cTn id="18" dur="500" fill="hold"/>
                                        <p:tgtEl>
                                          <p:spTgt spid="289795"/>
                                        </p:tgtEl>
                                        <p:attrNameLst>
                                          <p:attrName>ppt_w</p:attrName>
                                        </p:attrNameLst>
                                      </p:cBhvr>
                                      <p:tavLst>
                                        <p:tav tm="0">
                                          <p:val>
                                            <p:fltVal val="0"/>
                                          </p:val>
                                        </p:tav>
                                        <p:tav tm="100000">
                                          <p:val>
                                            <p:strVal val="#ppt_w"/>
                                          </p:val>
                                        </p:tav>
                                      </p:tavLst>
                                    </p:anim>
                                    <p:anim calcmode="lin" valueType="num">
                                      <p:cBhvr>
                                        <p:cTn id="19" dur="500" fill="hold"/>
                                        <p:tgtEl>
                                          <p:spTgt spid="289795"/>
                                        </p:tgtEl>
                                        <p:attrNameLst>
                                          <p:attrName>ppt_h</p:attrName>
                                        </p:attrNameLst>
                                      </p:cBhvr>
                                      <p:tavLst>
                                        <p:tav tm="0">
                                          <p:val>
                                            <p:fltVal val="0"/>
                                          </p:val>
                                        </p:tav>
                                        <p:tav tm="100000">
                                          <p:val>
                                            <p:strVal val="#ppt_h"/>
                                          </p:val>
                                        </p:tav>
                                      </p:tavLst>
                                    </p:anim>
                                    <p:anim calcmode="lin" valueType="num">
                                      <p:cBhvr>
                                        <p:cTn id="20" dur="500" fill="hold"/>
                                        <p:tgtEl>
                                          <p:spTgt spid="289795"/>
                                        </p:tgtEl>
                                        <p:attrNameLst>
                                          <p:attrName>style.rotation</p:attrName>
                                        </p:attrNameLst>
                                      </p:cBhvr>
                                      <p:tavLst>
                                        <p:tav tm="0">
                                          <p:val>
                                            <p:fltVal val="360"/>
                                          </p:val>
                                        </p:tav>
                                        <p:tav tm="100000">
                                          <p:val>
                                            <p:fltVal val="0"/>
                                          </p:val>
                                        </p:tav>
                                      </p:tavLst>
                                    </p:anim>
                                    <p:animEffect transition="in" filter="fade">
                                      <p:cBhvr>
                                        <p:cTn id="21" dur="500"/>
                                        <p:tgtEl>
                                          <p:spTgt spid="28979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8979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nodeType="clickEffect">
                                  <p:stCondLst>
                                    <p:cond delay="0"/>
                                  </p:stCondLst>
                                  <p:childTnLst>
                                    <p:set>
                                      <p:cBhvr>
                                        <p:cTn id="29" dur="1" fill="hold">
                                          <p:stCondLst>
                                            <p:cond delay="0"/>
                                          </p:stCondLst>
                                        </p:cTn>
                                        <p:tgtEl>
                                          <p:spTgt spid="289799"/>
                                        </p:tgtEl>
                                        <p:attrNameLst>
                                          <p:attrName>style.visibility</p:attrName>
                                        </p:attrNameLst>
                                      </p:cBhvr>
                                      <p:to>
                                        <p:strVal val="visible"/>
                                      </p:to>
                                    </p:set>
                                    <p:anim calcmode="lin" valueType="num">
                                      <p:cBhvr>
                                        <p:cTn id="30" dur="500" fill="hold"/>
                                        <p:tgtEl>
                                          <p:spTgt spid="289799"/>
                                        </p:tgtEl>
                                        <p:attrNameLst>
                                          <p:attrName>ppt_w</p:attrName>
                                        </p:attrNameLst>
                                      </p:cBhvr>
                                      <p:tavLst>
                                        <p:tav tm="0">
                                          <p:val>
                                            <p:fltVal val="0"/>
                                          </p:val>
                                        </p:tav>
                                        <p:tav tm="100000">
                                          <p:val>
                                            <p:strVal val="#ppt_w"/>
                                          </p:val>
                                        </p:tav>
                                      </p:tavLst>
                                    </p:anim>
                                    <p:anim calcmode="lin" valueType="num">
                                      <p:cBhvr>
                                        <p:cTn id="31" dur="500" fill="hold"/>
                                        <p:tgtEl>
                                          <p:spTgt spid="289799"/>
                                        </p:tgtEl>
                                        <p:attrNameLst>
                                          <p:attrName>ppt_h</p:attrName>
                                        </p:attrNameLst>
                                      </p:cBhvr>
                                      <p:tavLst>
                                        <p:tav tm="0">
                                          <p:val>
                                            <p:fltVal val="0"/>
                                          </p:val>
                                        </p:tav>
                                        <p:tav tm="100000">
                                          <p:val>
                                            <p:strVal val="#ppt_h"/>
                                          </p:val>
                                        </p:tav>
                                      </p:tavLst>
                                    </p:anim>
                                    <p:anim calcmode="lin" valueType="num">
                                      <p:cBhvr>
                                        <p:cTn id="32" dur="500" fill="hold"/>
                                        <p:tgtEl>
                                          <p:spTgt spid="289799"/>
                                        </p:tgtEl>
                                        <p:attrNameLst>
                                          <p:attrName>style.rotation</p:attrName>
                                        </p:attrNameLst>
                                      </p:cBhvr>
                                      <p:tavLst>
                                        <p:tav tm="0">
                                          <p:val>
                                            <p:fltVal val="360"/>
                                          </p:val>
                                        </p:tav>
                                        <p:tav tm="100000">
                                          <p:val>
                                            <p:fltVal val="0"/>
                                          </p:val>
                                        </p:tav>
                                      </p:tavLst>
                                    </p:anim>
                                    <p:animEffect transition="in" filter="fade">
                                      <p:cBhvr>
                                        <p:cTn id="33" dur="500"/>
                                        <p:tgtEl>
                                          <p:spTgt spid="289799"/>
                                        </p:tgtEl>
                                      </p:cBhvr>
                                    </p:animEffect>
                                  </p:childTnLst>
                                </p:cTn>
                              </p:par>
                            </p:childTnLst>
                          </p:cTn>
                        </p:par>
                        <p:par>
                          <p:cTn id="34" fill="hold">
                            <p:stCondLst>
                              <p:cond delay="500"/>
                            </p:stCondLst>
                            <p:childTnLst>
                              <p:par>
                                <p:cTn id="35" presetID="1" presetClass="entr" presetSubtype="0" fill="hold" nodeType="afterEffect">
                                  <p:stCondLst>
                                    <p:cond delay="1000"/>
                                  </p:stCondLst>
                                  <p:childTnLst>
                                    <p:set>
                                      <p:cBhvr>
                                        <p:cTn id="36" dur="1" fill="hold">
                                          <p:stCondLst>
                                            <p:cond delay="0"/>
                                          </p:stCondLst>
                                        </p:cTn>
                                        <p:tgtEl>
                                          <p:spTgt spid="2"/>
                                        </p:tgtEl>
                                        <p:attrNameLst>
                                          <p:attrName>style.visibility</p:attrName>
                                        </p:attrNameLst>
                                      </p:cBhvr>
                                      <p:to>
                                        <p:strVal val="visible"/>
                                      </p:to>
                                    </p:set>
                                  </p:childTnLst>
                                </p:cTn>
                              </p:par>
                            </p:childTnLst>
                          </p:cTn>
                        </p:par>
                        <p:par>
                          <p:cTn id="37" fill="hold">
                            <p:stCondLst>
                              <p:cond delay="1500"/>
                            </p:stCondLst>
                            <p:childTnLst>
                              <p:par>
                                <p:cTn id="38" presetID="49" presetClass="entr" presetSubtype="0" decel="100000" fill="hold" nodeType="afterEffect">
                                  <p:stCondLst>
                                    <p:cond delay="1000"/>
                                  </p:stCondLst>
                                  <p:childTnLst>
                                    <p:set>
                                      <p:cBhvr>
                                        <p:cTn id="39" dur="1" fill="hold">
                                          <p:stCondLst>
                                            <p:cond delay="0"/>
                                          </p:stCondLst>
                                        </p:cTn>
                                        <p:tgtEl>
                                          <p:spTgt spid="289800"/>
                                        </p:tgtEl>
                                        <p:attrNameLst>
                                          <p:attrName>style.visibility</p:attrName>
                                        </p:attrNameLst>
                                      </p:cBhvr>
                                      <p:to>
                                        <p:strVal val="visible"/>
                                      </p:to>
                                    </p:set>
                                    <p:anim calcmode="lin" valueType="num">
                                      <p:cBhvr>
                                        <p:cTn id="40" dur="1000" fill="hold"/>
                                        <p:tgtEl>
                                          <p:spTgt spid="289800"/>
                                        </p:tgtEl>
                                        <p:attrNameLst>
                                          <p:attrName>ppt_w</p:attrName>
                                        </p:attrNameLst>
                                      </p:cBhvr>
                                      <p:tavLst>
                                        <p:tav tm="0">
                                          <p:val>
                                            <p:fltVal val="0"/>
                                          </p:val>
                                        </p:tav>
                                        <p:tav tm="100000">
                                          <p:val>
                                            <p:strVal val="#ppt_w"/>
                                          </p:val>
                                        </p:tav>
                                      </p:tavLst>
                                    </p:anim>
                                    <p:anim calcmode="lin" valueType="num">
                                      <p:cBhvr>
                                        <p:cTn id="41" dur="1000" fill="hold"/>
                                        <p:tgtEl>
                                          <p:spTgt spid="289800"/>
                                        </p:tgtEl>
                                        <p:attrNameLst>
                                          <p:attrName>ppt_h</p:attrName>
                                        </p:attrNameLst>
                                      </p:cBhvr>
                                      <p:tavLst>
                                        <p:tav tm="0">
                                          <p:val>
                                            <p:fltVal val="0"/>
                                          </p:val>
                                        </p:tav>
                                        <p:tav tm="100000">
                                          <p:val>
                                            <p:strVal val="#ppt_h"/>
                                          </p:val>
                                        </p:tav>
                                      </p:tavLst>
                                    </p:anim>
                                    <p:anim calcmode="lin" valueType="num">
                                      <p:cBhvr>
                                        <p:cTn id="42" dur="1000" fill="hold"/>
                                        <p:tgtEl>
                                          <p:spTgt spid="289800"/>
                                        </p:tgtEl>
                                        <p:attrNameLst>
                                          <p:attrName>style.rotation</p:attrName>
                                        </p:attrNameLst>
                                      </p:cBhvr>
                                      <p:tavLst>
                                        <p:tav tm="0">
                                          <p:val>
                                            <p:fltVal val="360"/>
                                          </p:val>
                                        </p:tav>
                                        <p:tav tm="100000">
                                          <p:val>
                                            <p:fltVal val="0"/>
                                          </p:val>
                                        </p:tav>
                                      </p:tavLst>
                                    </p:anim>
                                    <p:animEffect transition="in" filter="fade">
                                      <p:cBhvr>
                                        <p:cTn id="43" dur="1000"/>
                                        <p:tgtEl>
                                          <p:spTgt spid="28980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4" grpId="0" build="p"/>
      <p:bldP spid="289798" grpId="0"/>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Bourke &amp; Stewart, under review</a:t>
            </a:r>
            <a:endParaRPr lang="en-GB" dirty="0"/>
          </a:p>
        </p:txBody>
      </p:sp>
      <p:sp>
        <p:nvSpPr>
          <p:cNvPr id="3" name="Content Placeholder 2"/>
          <p:cNvSpPr>
            <a:spLocks noGrp="1"/>
          </p:cNvSpPr>
          <p:nvPr>
            <p:ph idx="1"/>
          </p:nvPr>
        </p:nvSpPr>
        <p:spPr>
          <a:xfrm>
            <a:off x="0" y="1268760"/>
            <a:ext cx="8892480" cy="4857403"/>
          </a:xfrm>
        </p:spPr>
        <p:txBody>
          <a:bodyPr/>
          <a:lstStyle/>
          <a:p>
            <a:r>
              <a:rPr lang="en-GB" sz="2400" dirty="0" smtClean="0"/>
              <a:t>20 early school leavers who have returned to 3</a:t>
            </a:r>
            <a:r>
              <a:rPr lang="en-GB" sz="2400" baseline="30000" dirty="0" smtClean="0"/>
              <a:t>rd</a:t>
            </a:r>
            <a:r>
              <a:rPr lang="en-GB" sz="2400" dirty="0" smtClean="0"/>
              <a:t> level via access route</a:t>
            </a:r>
          </a:p>
          <a:p>
            <a:r>
              <a:rPr lang="en-GB" sz="2400" dirty="0" smtClean="0"/>
              <a:t>All were administered IQ tests, RAI tests and tests of reading comprehension</a:t>
            </a:r>
          </a:p>
          <a:p>
            <a:r>
              <a:rPr lang="en-GB" sz="2400" dirty="0" smtClean="0"/>
              <a:t>10 were given 4 months of SMART training</a:t>
            </a:r>
          </a:p>
          <a:p>
            <a:r>
              <a:rPr lang="en-GB" sz="2400" dirty="0" smtClean="0"/>
              <a:t>10 received no intervention</a:t>
            </a:r>
          </a:p>
          <a:p>
            <a:r>
              <a:rPr lang="en-GB" sz="2400" dirty="0" smtClean="0"/>
              <a:t>There were no significant differences in any scores at baseline, but SMART students outperformed control group on every measure following the intervention</a:t>
            </a:r>
          </a:p>
          <a:p>
            <a:r>
              <a:rPr lang="en-GB" sz="2400" dirty="0" smtClean="0"/>
              <a:t>This study is currently being replicated and extended to include larger numbers and an active control group (e.g., cross word puzzles, etc) and further groups of non-traditional learners</a:t>
            </a:r>
            <a:endParaRPr lang="en-GB" sz="2400" dirty="0"/>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Amd</a:t>
            </a:r>
            <a:r>
              <a:rPr lang="en-US" dirty="0" smtClean="0"/>
              <a:t> &amp; Roche (2017, Psych Record)</a:t>
            </a:r>
            <a:endParaRPr lang="en-US" dirty="0"/>
          </a:p>
        </p:txBody>
      </p:sp>
      <p:sp>
        <p:nvSpPr>
          <p:cNvPr id="3" name="Content Placeholder 2"/>
          <p:cNvSpPr>
            <a:spLocks noGrp="1"/>
          </p:cNvSpPr>
          <p:nvPr>
            <p:ph idx="1"/>
          </p:nvPr>
        </p:nvSpPr>
        <p:spPr/>
        <p:txBody>
          <a:bodyPr/>
          <a:lstStyle/>
          <a:p>
            <a:r>
              <a:rPr lang="en-US" dirty="0" smtClean="0"/>
              <a:t>This study demonstrated that students who received the most training in SMART showed significant IQ gains on the Ravens Matrices (RPM) in a group of social disadvantaged children </a:t>
            </a:r>
            <a:endParaRPr lang="en-US" dirty="0"/>
          </a:p>
        </p:txBody>
      </p:sp>
    </p:spTree>
    <p:extLst>
      <p:ext uri="{BB962C8B-B14F-4D97-AF65-F5344CB8AC3E}">
        <p14:creationId xmlns:p14="http://schemas.microsoft.com/office/powerpoint/2010/main" val="2285292402"/>
      </p:ext>
    </p:extLst>
  </p:cSld>
  <p:clrMapOvr>
    <a:masterClrMapping/>
  </p:clrMapOvr>
  <p:transition xmlns:p14="http://schemas.microsoft.com/office/powerpoint/2010/main">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27857" y="239272"/>
            <a:ext cx="3822593" cy="341919"/>
          </a:xfrm>
          <a:prstGeom prst="rect">
            <a:avLst/>
          </a:prstGeom>
        </p:spPr>
        <p:txBody>
          <a:bodyPr wrap="none" lIns="64291" tIns="32146" rIns="64291" bIns="32146">
            <a:spAutoFit/>
          </a:bodyPr>
          <a:lstStyle/>
          <a:p>
            <a:r>
              <a:rPr lang="en-GB" dirty="0" err="1" smtClean="0">
                <a:latin typeface="Abadi MT Condensed Extra Bold"/>
                <a:cs typeface="Abadi MT Condensed Extra Bold"/>
              </a:rPr>
              <a:t>Amd</a:t>
            </a:r>
            <a:r>
              <a:rPr lang="en-GB" dirty="0" smtClean="0">
                <a:latin typeface="Abadi MT Condensed Extra Bold"/>
                <a:cs typeface="Abadi MT Condensed Extra Bold"/>
              </a:rPr>
              <a:t> &amp; Roche (The Psychological Record)</a:t>
            </a:r>
            <a:endParaRPr lang="en-US" dirty="0"/>
          </a:p>
        </p:txBody>
      </p:sp>
      <p:pic>
        <p:nvPicPr>
          <p:cNvPr id="5" name="Picture 4"/>
          <p:cNvPicPr>
            <a:picLocks noChangeAspect="1"/>
          </p:cNvPicPr>
          <p:nvPr/>
        </p:nvPicPr>
        <p:blipFill>
          <a:blip r:embed="rId2"/>
          <a:stretch>
            <a:fillRect/>
          </a:stretch>
        </p:blipFill>
        <p:spPr>
          <a:xfrm>
            <a:off x="1584793" y="693723"/>
            <a:ext cx="6502154" cy="5915403"/>
          </a:xfrm>
          <a:prstGeom prst="rect">
            <a:avLst/>
          </a:prstGeom>
        </p:spPr>
      </p:pic>
    </p:spTree>
    <p:extLst>
      <p:ext uri="{BB962C8B-B14F-4D97-AF65-F5344CB8AC3E}">
        <p14:creationId xmlns:p14="http://schemas.microsoft.com/office/powerpoint/2010/main" val="969872450"/>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2181" y="138010"/>
            <a:ext cx="6858000" cy="324608"/>
          </a:xfrm>
          <a:prstGeom prst="rect">
            <a:avLst/>
          </a:prstGeom>
        </p:spPr>
        <p:txBody>
          <a:bodyPr wrap="square" lIns="64291" tIns="32146" rIns="64291" bIns="32146">
            <a:spAutoFit/>
          </a:bodyPr>
          <a:lstStyle/>
          <a:p>
            <a:r>
              <a:rPr lang="en-US" sz="1700" b="1" dirty="0" err="1">
                <a:solidFill>
                  <a:srgbClr val="282833"/>
                </a:solidFill>
              </a:rPr>
              <a:t>Presti</a:t>
            </a:r>
            <a:r>
              <a:rPr lang="en-US" sz="1700" b="1" dirty="0">
                <a:solidFill>
                  <a:srgbClr val="282833"/>
                </a:solidFill>
              </a:rPr>
              <a:t>, </a:t>
            </a:r>
            <a:r>
              <a:rPr lang="en-US" sz="1700" b="1" dirty="0" err="1">
                <a:solidFill>
                  <a:srgbClr val="282833"/>
                </a:solidFill>
              </a:rPr>
              <a:t>Torregrossa</a:t>
            </a:r>
            <a:r>
              <a:rPr lang="en-US" sz="1700" b="1" dirty="0">
                <a:solidFill>
                  <a:srgbClr val="282833"/>
                </a:solidFill>
              </a:rPr>
              <a:t>, </a:t>
            </a:r>
            <a:r>
              <a:rPr lang="en-US" sz="1700" b="1" dirty="0" err="1">
                <a:solidFill>
                  <a:srgbClr val="282833"/>
                </a:solidFill>
              </a:rPr>
              <a:t>Cumbo</a:t>
            </a:r>
            <a:r>
              <a:rPr lang="en-US" sz="1700" b="1" dirty="0">
                <a:solidFill>
                  <a:srgbClr val="282833"/>
                </a:solidFill>
              </a:rPr>
              <a:t> &amp; Roche (in Preparation) </a:t>
            </a:r>
            <a:r>
              <a:rPr lang="mr-IN" sz="1700" b="1" dirty="0">
                <a:solidFill>
                  <a:srgbClr val="282833"/>
                </a:solidFill>
              </a:rPr>
              <a:t>…</a:t>
            </a:r>
            <a:r>
              <a:rPr lang="en-IE" sz="1700" b="1" dirty="0">
                <a:solidFill>
                  <a:srgbClr val="282833"/>
                </a:solidFill>
              </a:rPr>
              <a:t>.</a:t>
            </a:r>
            <a:endParaRPr lang="en-US" sz="1700" dirty="0"/>
          </a:p>
        </p:txBody>
      </p:sp>
      <p:sp>
        <p:nvSpPr>
          <p:cNvPr id="5" name="Rectangle 4"/>
          <p:cNvSpPr/>
          <p:nvPr/>
        </p:nvSpPr>
        <p:spPr>
          <a:xfrm>
            <a:off x="369658" y="486126"/>
            <a:ext cx="8459813" cy="1172915"/>
          </a:xfrm>
          <a:prstGeom prst="rect">
            <a:avLst/>
          </a:prstGeom>
        </p:spPr>
        <p:txBody>
          <a:bodyPr wrap="square" lIns="64291" tIns="32146" rIns="64291" bIns="32146">
            <a:spAutoFit/>
          </a:bodyPr>
          <a:lstStyle/>
          <a:p>
            <a:pPr algn="ctr"/>
            <a:r>
              <a:rPr lang="en-US" b="1" dirty="0">
                <a:solidFill>
                  <a:schemeClr val="tx1"/>
                </a:solidFill>
                <a:latin typeface="+mn-lt"/>
              </a:rPr>
              <a:t>Prospective, randomized, 6 month, parallel- group study comparing Cholinesterase inhibitors </a:t>
            </a:r>
            <a:r>
              <a:rPr lang="en-US" b="1" dirty="0" smtClean="0">
                <a:solidFill>
                  <a:schemeClr val="tx1"/>
                </a:solidFill>
                <a:latin typeface="+mn-lt"/>
              </a:rPr>
              <a:t>(</a:t>
            </a:r>
            <a:r>
              <a:rPr lang="en-US" b="1" dirty="0" err="1" smtClean="0">
                <a:solidFill>
                  <a:schemeClr val="tx1"/>
                </a:solidFill>
                <a:latin typeface="+mn-lt"/>
              </a:rPr>
              <a:t>ChEIs</a:t>
            </a:r>
            <a:r>
              <a:rPr lang="en-US" b="1" dirty="0" smtClean="0">
                <a:solidFill>
                  <a:schemeClr val="tx1"/>
                </a:solidFill>
                <a:latin typeface="+mn-lt"/>
              </a:rPr>
              <a:t>)  vs  SMART training +</a:t>
            </a:r>
            <a:r>
              <a:rPr lang="en-US" b="1" dirty="0">
                <a:solidFill>
                  <a:schemeClr val="tx1"/>
                </a:solidFill>
              </a:rPr>
              <a:t> </a:t>
            </a:r>
            <a:r>
              <a:rPr lang="en-US" b="1" dirty="0" err="1" smtClean="0">
                <a:solidFill>
                  <a:schemeClr val="tx1"/>
                </a:solidFill>
              </a:rPr>
              <a:t>ChEIs</a:t>
            </a:r>
            <a:r>
              <a:rPr lang="en-US" b="1" dirty="0">
                <a:solidFill>
                  <a:schemeClr val="tx1"/>
                </a:solidFill>
              </a:rPr>
              <a:t> </a:t>
            </a:r>
            <a:r>
              <a:rPr lang="en-US" b="1" dirty="0" smtClean="0">
                <a:solidFill>
                  <a:schemeClr val="tx1"/>
                </a:solidFill>
              </a:rPr>
              <a:t>as treatments for Alzheimer’s Disease.</a:t>
            </a:r>
            <a:endParaRPr lang="en-US" b="1" dirty="0">
              <a:solidFill>
                <a:schemeClr val="tx1"/>
              </a:solidFill>
              <a:latin typeface="+mn-lt"/>
            </a:endParaRPr>
          </a:p>
          <a:p>
            <a:endParaRPr lang="en-US" dirty="0">
              <a:effectLst/>
            </a:endParaRPr>
          </a:p>
        </p:txBody>
      </p:sp>
      <p:pic>
        <p:nvPicPr>
          <p:cNvPr id="8" name="Picture 7"/>
          <p:cNvPicPr>
            <a:picLocks noChangeAspect="1"/>
          </p:cNvPicPr>
          <p:nvPr/>
        </p:nvPicPr>
        <p:blipFill>
          <a:blip r:embed="rId2"/>
          <a:stretch>
            <a:fillRect/>
          </a:stretch>
        </p:blipFill>
        <p:spPr>
          <a:xfrm>
            <a:off x="116506" y="1910081"/>
            <a:ext cx="8548753" cy="3032949"/>
          </a:xfrm>
          <a:prstGeom prst="rect">
            <a:avLst/>
          </a:prstGeom>
        </p:spPr>
      </p:pic>
    </p:spTree>
    <p:extLst>
      <p:ext uri="{BB962C8B-B14F-4D97-AF65-F5344CB8AC3E}">
        <p14:creationId xmlns:p14="http://schemas.microsoft.com/office/powerpoint/2010/main" val="425094216"/>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7136" y="239271"/>
            <a:ext cx="8505945" cy="1172915"/>
          </a:xfrm>
          <a:prstGeom prst="rect">
            <a:avLst/>
          </a:prstGeom>
        </p:spPr>
        <p:txBody>
          <a:bodyPr wrap="square" lIns="64291" tIns="32146" rIns="64291" bIns="32146">
            <a:spAutoFit/>
          </a:bodyPr>
          <a:lstStyle/>
          <a:p>
            <a:r>
              <a:rPr lang="en-US" dirty="0" smtClean="0">
                <a:solidFill>
                  <a:srgbClr val="282833"/>
                </a:solidFill>
                <a:latin typeface="Calibri" charset="0"/>
              </a:rPr>
              <a:t>Measures Pre and Post</a:t>
            </a:r>
            <a:r>
              <a:rPr lang="mr-IN" dirty="0" smtClean="0">
                <a:solidFill>
                  <a:srgbClr val="282833"/>
                </a:solidFill>
                <a:latin typeface="Calibri" charset="0"/>
              </a:rPr>
              <a:t>…</a:t>
            </a:r>
            <a:r>
              <a:rPr lang="en-IE" dirty="0" smtClean="0">
                <a:solidFill>
                  <a:srgbClr val="282833"/>
                </a:solidFill>
                <a:latin typeface="Calibri" charset="0"/>
              </a:rPr>
              <a:t>..</a:t>
            </a:r>
            <a:endParaRPr lang="en-US" dirty="0"/>
          </a:p>
          <a:p>
            <a:r>
              <a:rPr lang="en-US" dirty="0">
                <a:solidFill>
                  <a:srgbClr val="282833"/>
                </a:solidFill>
                <a:latin typeface="CourierNewPSMT" charset="0"/>
              </a:rPr>
              <a:t>o </a:t>
            </a:r>
            <a:r>
              <a:rPr lang="en-US" dirty="0">
                <a:solidFill>
                  <a:srgbClr val="282833"/>
                </a:solidFill>
                <a:latin typeface="Calibri" charset="0"/>
              </a:rPr>
              <a:t>MODA (Milan Overall Dementia Assessment) </a:t>
            </a:r>
            <a:endParaRPr lang="en-US" dirty="0" smtClean="0">
              <a:solidFill>
                <a:srgbClr val="282833"/>
              </a:solidFill>
              <a:latin typeface="Calibri" charset="0"/>
            </a:endParaRPr>
          </a:p>
          <a:p>
            <a:r>
              <a:rPr lang="en-US" dirty="0" smtClean="0">
                <a:solidFill>
                  <a:srgbClr val="282833"/>
                </a:solidFill>
                <a:latin typeface="CourierNewPSMT" charset="0"/>
              </a:rPr>
              <a:t>o </a:t>
            </a:r>
            <a:r>
              <a:rPr lang="en-US" dirty="0" err="1">
                <a:solidFill>
                  <a:srgbClr val="282833"/>
                </a:solidFill>
                <a:latin typeface="Calibri" charset="0"/>
              </a:rPr>
              <a:t>Coloured</a:t>
            </a:r>
            <a:r>
              <a:rPr lang="en-US" dirty="0">
                <a:solidFill>
                  <a:srgbClr val="282833"/>
                </a:solidFill>
                <a:latin typeface="Calibri" charset="0"/>
              </a:rPr>
              <a:t> Progressive (CPM) and</a:t>
            </a:r>
            <a:br>
              <a:rPr lang="en-US" dirty="0">
                <a:solidFill>
                  <a:srgbClr val="282833"/>
                </a:solidFill>
                <a:latin typeface="Calibri" charset="0"/>
              </a:rPr>
            </a:br>
            <a:r>
              <a:rPr lang="en-US" dirty="0">
                <a:solidFill>
                  <a:srgbClr val="282833"/>
                </a:solidFill>
                <a:latin typeface="CourierNewPSMT" charset="0"/>
              </a:rPr>
              <a:t>o </a:t>
            </a:r>
            <a:r>
              <a:rPr lang="en-US" dirty="0">
                <a:solidFill>
                  <a:srgbClr val="282833"/>
                </a:solidFill>
                <a:latin typeface="Calibri" charset="0"/>
              </a:rPr>
              <a:t>Attentive matrices. </a:t>
            </a:r>
            <a:endParaRPr lang="en-US" dirty="0" smtClean="0">
              <a:solidFill>
                <a:srgbClr val="282833"/>
              </a:solidFill>
              <a:latin typeface="Calibri" charset="0"/>
            </a:endParaRPr>
          </a:p>
        </p:txBody>
      </p:sp>
      <p:sp>
        <p:nvSpPr>
          <p:cNvPr id="7" name="Rectangle 6"/>
          <p:cNvSpPr/>
          <p:nvPr/>
        </p:nvSpPr>
        <p:spPr>
          <a:xfrm>
            <a:off x="163545" y="2410681"/>
            <a:ext cx="6423022" cy="1449914"/>
          </a:xfrm>
          <a:prstGeom prst="rect">
            <a:avLst/>
          </a:prstGeom>
        </p:spPr>
        <p:txBody>
          <a:bodyPr wrap="square" lIns="64291" tIns="32146" rIns="64291" bIns="32146">
            <a:spAutoFit/>
          </a:bodyPr>
          <a:lstStyle/>
          <a:p>
            <a:pPr>
              <a:buFont typeface="Arial" charset="0"/>
              <a:buChar char="•"/>
            </a:pPr>
            <a:r>
              <a:rPr lang="en-US" dirty="0">
                <a:solidFill>
                  <a:srgbClr val="282833"/>
                </a:solidFill>
                <a:latin typeface="Calibri" charset="0"/>
              </a:rPr>
              <a:t>Participants were trained </a:t>
            </a:r>
            <a:r>
              <a:rPr lang="en-US" dirty="0" smtClean="0">
                <a:solidFill>
                  <a:srgbClr val="282833"/>
                </a:solidFill>
                <a:latin typeface="Calibri" charset="0"/>
              </a:rPr>
              <a:t>on MET for SAME</a:t>
            </a:r>
            <a:r>
              <a:rPr lang="en-US" dirty="0">
                <a:solidFill>
                  <a:srgbClr val="282833"/>
                </a:solidFill>
                <a:latin typeface="Calibri" charset="0"/>
              </a:rPr>
              <a:t>, </a:t>
            </a:r>
            <a:r>
              <a:rPr lang="en-US" dirty="0" smtClean="0">
                <a:solidFill>
                  <a:srgbClr val="282833"/>
                </a:solidFill>
                <a:latin typeface="Calibri" charset="0"/>
              </a:rPr>
              <a:t>OPPOSITE only for </a:t>
            </a:r>
            <a:r>
              <a:rPr lang="en-US" dirty="0">
                <a:solidFill>
                  <a:srgbClr val="282833"/>
                </a:solidFill>
                <a:latin typeface="Calibri" charset="0"/>
              </a:rPr>
              <a:t>3 months. </a:t>
            </a:r>
            <a:endParaRPr lang="en-US" dirty="0">
              <a:solidFill>
                <a:srgbClr val="282833"/>
              </a:solidFill>
              <a:latin typeface="ArialMT" charset="0"/>
            </a:endParaRPr>
          </a:p>
          <a:p>
            <a:pPr>
              <a:buFont typeface="Arial" charset="0"/>
              <a:buChar char="•"/>
            </a:pPr>
            <a:r>
              <a:rPr lang="en-US" dirty="0">
                <a:solidFill>
                  <a:srgbClr val="282833"/>
                </a:solidFill>
                <a:latin typeface="Calibri" charset="0"/>
              </a:rPr>
              <a:t>Sessions lasted 90 </a:t>
            </a:r>
            <a:r>
              <a:rPr lang="en-US" dirty="0" smtClean="0">
                <a:solidFill>
                  <a:srgbClr val="282833"/>
                </a:solidFill>
                <a:latin typeface="Calibri" charset="0"/>
              </a:rPr>
              <a:t>minutes, </a:t>
            </a:r>
            <a:r>
              <a:rPr lang="en-US" dirty="0">
                <a:solidFill>
                  <a:srgbClr val="282833"/>
                </a:solidFill>
                <a:latin typeface="Calibri" charset="0"/>
              </a:rPr>
              <a:t>once </a:t>
            </a:r>
            <a:r>
              <a:rPr lang="en-US" dirty="0" smtClean="0">
                <a:solidFill>
                  <a:srgbClr val="282833"/>
                </a:solidFill>
                <a:latin typeface="Calibri" charset="0"/>
              </a:rPr>
              <a:t>per </a:t>
            </a:r>
            <a:r>
              <a:rPr lang="en-US" dirty="0">
                <a:solidFill>
                  <a:srgbClr val="282833"/>
                </a:solidFill>
                <a:latin typeface="Calibri" charset="0"/>
              </a:rPr>
              <a:t>week. </a:t>
            </a:r>
            <a:endParaRPr lang="en-US" dirty="0">
              <a:solidFill>
                <a:srgbClr val="282833"/>
              </a:solidFill>
              <a:latin typeface="ArialMT" charset="0"/>
            </a:endParaRPr>
          </a:p>
          <a:p>
            <a:pPr>
              <a:buFont typeface="Arial" charset="0"/>
              <a:buChar char="•"/>
            </a:pPr>
            <a:r>
              <a:rPr lang="en-US" dirty="0" smtClean="0">
                <a:solidFill>
                  <a:srgbClr val="282833"/>
                </a:solidFill>
                <a:latin typeface="Calibri" charset="0"/>
              </a:rPr>
              <a:t>SMART stages completed ranged </a:t>
            </a:r>
            <a:r>
              <a:rPr lang="en-US" dirty="0">
                <a:solidFill>
                  <a:srgbClr val="282833"/>
                </a:solidFill>
                <a:latin typeface="Calibri" charset="0"/>
              </a:rPr>
              <a:t>from 30 to </a:t>
            </a:r>
            <a:r>
              <a:rPr lang="en-US" dirty="0" smtClean="0">
                <a:solidFill>
                  <a:srgbClr val="282833"/>
                </a:solidFill>
                <a:latin typeface="Calibri" charset="0"/>
              </a:rPr>
              <a:t>35 </a:t>
            </a:r>
            <a:endParaRPr lang="en-US" dirty="0">
              <a:solidFill>
                <a:srgbClr val="282833"/>
              </a:solidFill>
              <a:latin typeface="ArialMT" charset="0"/>
            </a:endParaRPr>
          </a:p>
          <a:p>
            <a:pPr>
              <a:buFont typeface="Arial" charset="0"/>
              <a:buChar char="•"/>
            </a:pPr>
            <a:r>
              <a:rPr lang="en-US" dirty="0">
                <a:solidFill>
                  <a:srgbClr val="282833"/>
                </a:solidFill>
                <a:latin typeface="Calibri" charset="0"/>
              </a:rPr>
              <a:t>S</a:t>
            </a:r>
            <a:r>
              <a:rPr lang="en-US" dirty="0" smtClean="0">
                <a:solidFill>
                  <a:srgbClr val="282833"/>
                </a:solidFill>
                <a:latin typeface="Calibri" charset="0"/>
              </a:rPr>
              <a:t>essions </a:t>
            </a:r>
            <a:r>
              <a:rPr lang="en-US" dirty="0">
                <a:solidFill>
                  <a:srgbClr val="282833"/>
                </a:solidFill>
                <a:latin typeface="Calibri" charset="0"/>
              </a:rPr>
              <a:t>were </a:t>
            </a:r>
            <a:r>
              <a:rPr lang="en-US" dirty="0" smtClean="0">
                <a:solidFill>
                  <a:srgbClr val="282833"/>
                </a:solidFill>
                <a:latin typeface="Calibri" charset="0"/>
              </a:rPr>
              <a:t>supervised by </a:t>
            </a:r>
            <a:r>
              <a:rPr lang="en-US" dirty="0">
                <a:solidFill>
                  <a:srgbClr val="282833"/>
                </a:solidFill>
                <a:latin typeface="Calibri" charset="0"/>
              </a:rPr>
              <a:t>a </a:t>
            </a:r>
            <a:r>
              <a:rPr lang="en-US" dirty="0" smtClean="0">
                <a:solidFill>
                  <a:srgbClr val="282833"/>
                </a:solidFill>
                <a:latin typeface="Calibri" charset="0"/>
              </a:rPr>
              <a:t>psychologist</a:t>
            </a:r>
            <a:endParaRPr lang="en-US" dirty="0">
              <a:solidFill>
                <a:srgbClr val="282833"/>
              </a:solidFill>
              <a:effectLst/>
              <a:latin typeface="ArialMT" charset="0"/>
            </a:endParaRPr>
          </a:p>
        </p:txBody>
      </p:sp>
      <p:pic>
        <p:nvPicPr>
          <p:cNvPr id="8" name="Picture 7"/>
          <p:cNvPicPr>
            <a:picLocks noChangeAspect="1"/>
          </p:cNvPicPr>
          <p:nvPr/>
        </p:nvPicPr>
        <p:blipFill>
          <a:blip r:embed="rId2"/>
          <a:stretch>
            <a:fillRect/>
          </a:stretch>
        </p:blipFill>
        <p:spPr>
          <a:xfrm>
            <a:off x="6582975" y="1454406"/>
            <a:ext cx="2561025" cy="3517215"/>
          </a:xfrm>
          <a:prstGeom prst="rect">
            <a:avLst/>
          </a:prstGeom>
        </p:spPr>
      </p:pic>
    </p:spTree>
    <p:extLst>
      <p:ext uri="{BB962C8B-B14F-4D97-AF65-F5344CB8AC3E}">
        <p14:creationId xmlns:p14="http://schemas.microsoft.com/office/powerpoint/2010/main" val="2505428860"/>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8397" y="1302514"/>
            <a:ext cx="8521189" cy="3518374"/>
          </a:xfrm>
          <a:prstGeom prst="rect">
            <a:avLst/>
          </a:prstGeom>
        </p:spPr>
      </p:pic>
    </p:spTree>
    <p:extLst>
      <p:ext uri="{BB962C8B-B14F-4D97-AF65-F5344CB8AC3E}">
        <p14:creationId xmlns:p14="http://schemas.microsoft.com/office/powerpoint/2010/main" val="2659421844"/>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4883" y="87379"/>
            <a:ext cx="3857625" cy="428625"/>
          </a:xfrm>
          <a:prstGeom prst="rect">
            <a:avLst/>
          </a:prstGeom>
        </p:spPr>
      </p:pic>
      <p:pic>
        <p:nvPicPr>
          <p:cNvPr id="3" name="Picture 2"/>
          <p:cNvPicPr>
            <a:picLocks noChangeAspect="1"/>
          </p:cNvPicPr>
          <p:nvPr/>
        </p:nvPicPr>
        <p:blipFill>
          <a:blip r:embed="rId3"/>
          <a:stretch>
            <a:fillRect/>
          </a:stretch>
        </p:blipFill>
        <p:spPr>
          <a:xfrm>
            <a:off x="4046" y="694946"/>
            <a:ext cx="8679535" cy="4860540"/>
          </a:xfrm>
          <a:prstGeom prst="rect">
            <a:avLst/>
          </a:prstGeom>
        </p:spPr>
      </p:pic>
    </p:spTree>
    <p:extLst>
      <p:ext uri="{BB962C8B-B14F-4D97-AF65-F5344CB8AC3E}">
        <p14:creationId xmlns:p14="http://schemas.microsoft.com/office/powerpoint/2010/main" val="3672418256"/>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88577" y="138010"/>
            <a:ext cx="5357813" cy="419695"/>
          </a:xfrm>
          <a:prstGeom prst="rect">
            <a:avLst/>
          </a:prstGeom>
        </p:spPr>
      </p:pic>
      <p:pic>
        <p:nvPicPr>
          <p:cNvPr id="5" name="Picture 4"/>
          <p:cNvPicPr>
            <a:picLocks noChangeAspect="1"/>
          </p:cNvPicPr>
          <p:nvPr/>
        </p:nvPicPr>
        <p:blipFill>
          <a:blip r:embed="rId3"/>
          <a:stretch>
            <a:fillRect/>
          </a:stretch>
        </p:blipFill>
        <p:spPr>
          <a:xfrm>
            <a:off x="116505" y="644316"/>
            <a:ext cx="7847747" cy="4540771"/>
          </a:xfrm>
          <a:prstGeom prst="rect">
            <a:avLst/>
          </a:prstGeom>
        </p:spPr>
      </p:pic>
    </p:spTree>
    <p:extLst>
      <p:ext uri="{BB962C8B-B14F-4D97-AF65-F5344CB8AC3E}">
        <p14:creationId xmlns:p14="http://schemas.microsoft.com/office/powerpoint/2010/main" val="991407735"/>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964488" cy="850106"/>
          </a:xfrm>
        </p:spPr>
        <p:txBody>
          <a:bodyPr>
            <a:normAutofit/>
          </a:bodyPr>
          <a:lstStyle/>
          <a:p>
            <a:r>
              <a:rPr lang="en-US" dirty="0" smtClean="0"/>
              <a:t>But </a:t>
            </a:r>
            <a:r>
              <a:rPr lang="en-US" dirty="0"/>
              <a:t>W</a:t>
            </a:r>
            <a:r>
              <a:rPr lang="en-US" dirty="0" smtClean="0"/>
              <a:t>hat About other Skills? </a:t>
            </a:r>
            <a:endParaRPr lang="en-US" dirty="0"/>
          </a:p>
        </p:txBody>
      </p:sp>
      <p:sp>
        <p:nvSpPr>
          <p:cNvPr id="3" name="Content Placeholder 2"/>
          <p:cNvSpPr>
            <a:spLocks noGrp="1"/>
          </p:cNvSpPr>
          <p:nvPr>
            <p:ph idx="1"/>
          </p:nvPr>
        </p:nvSpPr>
        <p:spPr>
          <a:xfrm>
            <a:off x="0" y="1124744"/>
            <a:ext cx="8515350" cy="5616624"/>
          </a:xfrm>
        </p:spPr>
        <p:txBody>
          <a:bodyPr/>
          <a:lstStyle/>
          <a:p>
            <a:r>
              <a:rPr lang="en-US" dirty="0" smtClean="0"/>
              <a:t>Scores on measures of attention can increase as a function of attention training for both typical children and </a:t>
            </a:r>
            <a:r>
              <a:rPr lang="en-US" dirty="0" smtClean="0"/>
              <a:t>those </a:t>
            </a:r>
            <a:r>
              <a:rPr lang="en-US" dirty="0" smtClean="0"/>
              <a:t>with ADHD</a:t>
            </a:r>
          </a:p>
          <a:p>
            <a:pPr lvl="1"/>
            <a:r>
              <a:rPr lang="en-US" dirty="0" smtClean="0"/>
              <a:t>Effects strongest on sustained attention &amp; divided attention</a:t>
            </a:r>
          </a:p>
          <a:p>
            <a:pPr lvl="1"/>
            <a:r>
              <a:rPr lang="en-US" dirty="0" smtClean="0"/>
              <a:t>Weakest on selective attention</a:t>
            </a:r>
          </a:p>
          <a:p>
            <a:pPr marL="457200" lvl="1" indent="0">
              <a:buNone/>
            </a:pPr>
            <a:endParaRPr lang="en-US" dirty="0" smtClean="0"/>
          </a:p>
          <a:p>
            <a:r>
              <a:rPr lang="en-US" dirty="0" smtClean="0"/>
              <a:t>Results are mixed in respect of transfer to fluid intelligence</a:t>
            </a:r>
          </a:p>
          <a:p>
            <a:pPr lvl="1"/>
            <a:r>
              <a:rPr lang="en-US" dirty="0" err="1" smtClean="0"/>
              <a:t>Sarzynska</a:t>
            </a:r>
            <a:r>
              <a:rPr lang="en-US" dirty="0" smtClean="0"/>
              <a:t> et al (2017) - 4 games to improve attention but NO transfer to general intelligence</a:t>
            </a:r>
          </a:p>
          <a:p>
            <a:pPr lvl="1"/>
            <a:endParaRPr lang="en-US" dirty="0"/>
          </a:p>
        </p:txBody>
      </p:sp>
    </p:spTree>
    <p:extLst>
      <p:ext uri="{BB962C8B-B14F-4D97-AF65-F5344CB8AC3E}">
        <p14:creationId xmlns:p14="http://schemas.microsoft.com/office/powerpoint/2010/main" val="2545865497"/>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4162" y="239270"/>
            <a:ext cx="6647856" cy="341919"/>
          </a:xfrm>
          <a:prstGeom prst="rect">
            <a:avLst/>
          </a:prstGeom>
          <a:noFill/>
        </p:spPr>
        <p:txBody>
          <a:bodyPr wrap="square" lIns="64291" tIns="32146" rIns="64291" bIns="32146" rtlCol="0">
            <a:spAutoFit/>
          </a:bodyPr>
          <a:lstStyle/>
          <a:p>
            <a:r>
              <a:rPr lang="en-US" dirty="0" smtClean="0"/>
              <a:t>Roche, Grey, Cassidy, Colbert and Stewart (in preparation)</a:t>
            </a:r>
            <a:endParaRPr lang="en-US" dirty="0"/>
          </a:p>
        </p:txBody>
      </p:sp>
      <p:pic>
        <p:nvPicPr>
          <p:cNvPr id="5" name="Picture 4"/>
          <p:cNvPicPr>
            <a:picLocks noChangeAspect="1"/>
          </p:cNvPicPr>
          <p:nvPr/>
        </p:nvPicPr>
        <p:blipFill>
          <a:blip r:embed="rId2"/>
          <a:stretch>
            <a:fillRect/>
          </a:stretch>
        </p:blipFill>
        <p:spPr>
          <a:xfrm>
            <a:off x="1432901" y="694947"/>
            <a:ext cx="6379459" cy="3022085"/>
          </a:xfrm>
          <a:prstGeom prst="rect">
            <a:avLst/>
          </a:prstGeom>
        </p:spPr>
      </p:pic>
      <p:pic>
        <p:nvPicPr>
          <p:cNvPr id="6" name="Picture 5"/>
          <p:cNvPicPr>
            <a:picLocks noChangeAspect="1"/>
          </p:cNvPicPr>
          <p:nvPr/>
        </p:nvPicPr>
        <p:blipFill>
          <a:blip r:embed="rId3"/>
          <a:stretch>
            <a:fillRect/>
          </a:stretch>
        </p:blipFill>
        <p:spPr>
          <a:xfrm>
            <a:off x="1323513" y="3682153"/>
            <a:ext cx="6598236" cy="2768108"/>
          </a:xfrm>
          <a:prstGeom prst="rect">
            <a:avLst/>
          </a:prstGeom>
        </p:spPr>
      </p:pic>
      <p:sp>
        <p:nvSpPr>
          <p:cNvPr id="7" name="Rectangle 6"/>
          <p:cNvSpPr/>
          <p:nvPr/>
        </p:nvSpPr>
        <p:spPr>
          <a:xfrm>
            <a:off x="1686055" y="923396"/>
            <a:ext cx="1660906" cy="341919"/>
          </a:xfrm>
          <a:prstGeom prst="rect">
            <a:avLst/>
          </a:prstGeom>
        </p:spPr>
        <p:txBody>
          <a:bodyPr wrap="none" lIns="64291" tIns="32146" rIns="64291" bIns="32146">
            <a:spAutoFit/>
          </a:bodyPr>
          <a:lstStyle/>
          <a:p>
            <a:r>
              <a:rPr lang="en-US" dirty="0" smtClean="0">
                <a:solidFill>
                  <a:schemeClr val="tx2"/>
                </a:solidFill>
              </a:rPr>
              <a:t>Training Group</a:t>
            </a:r>
            <a:endParaRPr lang="en-US" dirty="0">
              <a:solidFill>
                <a:schemeClr val="tx2"/>
              </a:solidFill>
            </a:endParaRPr>
          </a:p>
        </p:txBody>
      </p:sp>
      <p:sp>
        <p:nvSpPr>
          <p:cNvPr id="8" name="Rectangle 7"/>
          <p:cNvSpPr/>
          <p:nvPr/>
        </p:nvSpPr>
        <p:spPr>
          <a:xfrm>
            <a:off x="1686054" y="3880586"/>
            <a:ext cx="1579641" cy="341919"/>
          </a:xfrm>
          <a:prstGeom prst="rect">
            <a:avLst/>
          </a:prstGeom>
        </p:spPr>
        <p:txBody>
          <a:bodyPr wrap="none" lIns="64291" tIns="32146" rIns="64291" bIns="32146">
            <a:spAutoFit/>
          </a:bodyPr>
          <a:lstStyle/>
          <a:p>
            <a:r>
              <a:rPr lang="en-US" dirty="0" smtClean="0">
                <a:solidFill>
                  <a:schemeClr val="tx2"/>
                </a:solidFill>
              </a:rPr>
              <a:t>Control Group</a:t>
            </a:r>
            <a:endParaRPr lang="en-US" dirty="0">
              <a:solidFill>
                <a:schemeClr val="tx2"/>
              </a:solidFill>
            </a:endParaRPr>
          </a:p>
        </p:txBody>
      </p:sp>
    </p:spTree>
    <p:extLst>
      <p:ext uri="{BB962C8B-B14F-4D97-AF65-F5344CB8AC3E}">
        <p14:creationId xmlns:p14="http://schemas.microsoft.com/office/powerpoint/2010/main" val="2429962265"/>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2.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4302</TotalTime>
  <Words>5999</Words>
  <Application>Microsoft Macintosh PowerPoint</Application>
  <PresentationFormat>On-screen Show (4:3)</PresentationFormat>
  <Paragraphs>431</Paragraphs>
  <Slides>112</Slides>
  <Notes>25</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112</vt:i4>
      </vt:variant>
    </vt:vector>
  </HeadingPairs>
  <TitlesOfParts>
    <vt:vector size="114" baseType="lpstr">
      <vt:lpstr>Solstice</vt:lpstr>
      <vt:lpstr>Document</vt:lpstr>
      <vt:lpstr>PowerPoint Presentation</vt:lpstr>
      <vt:lpstr>How RFT Can Make You Smarter Rue St. Paul ACBS 2018/Montreal</vt:lpstr>
      <vt:lpstr>PowerPoint Presentation</vt:lpstr>
      <vt:lpstr>S.M.A.R.T</vt:lpstr>
      <vt:lpstr>What is SMART?</vt:lpstr>
      <vt:lpstr>PowerPoint Presentation</vt:lpstr>
      <vt:lpstr>PowerPoint Presentation</vt:lpstr>
      <vt:lpstr>PowerPoint Presentation</vt:lpstr>
      <vt:lpstr>PowerPoint Presentation</vt:lpstr>
      <vt:lpstr>PowerPoint Presentation</vt:lpstr>
      <vt:lpstr>PowerPoint Presentation</vt:lpstr>
      <vt:lpstr>Problems with intelligence tests</vt:lpstr>
      <vt:lpstr>PowerPoint Presentation</vt:lpstr>
      <vt:lpstr>PowerPoint Presentation</vt:lpstr>
      <vt:lpstr>Some historical perspectives...</vt:lpstr>
      <vt:lpstr>PowerPoint Presentation</vt:lpstr>
      <vt:lpstr>More recent evidence</vt:lpstr>
      <vt:lpstr>PowerPoint Presentation</vt:lpstr>
      <vt:lpstr>Some factors that that are linked to increases in IQ</vt:lpstr>
      <vt:lpstr>PowerPoint Presentation</vt:lpstr>
      <vt:lpstr>Brain Plasticity</vt:lpstr>
      <vt:lpstr>Brain Plasticity</vt:lpstr>
      <vt:lpstr>Brain Plasticity</vt:lpstr>
      <vt:lpstr>Brain Plasticity</vt:lpstr>
      <vt:lpstr>Jaeggi et al (2008, 2010, 2011)</vt:lpstr>
      <vt:lpstr>Limitations of Jaeggi at al research</vt:lpstr>
      <vt:lpstr>WISC-IV</vt:lpstr>
      <vt:lpstr>PowerPoint Presentation</vt:lpstr>
      <vt:lpstr>PowerPoint Presentation</vt:lpstr>
      <vt:lpstr>PowerPoint Presentation</vt:lpstr>
      <vt:lpstr>PowerPoint Presentation</vt:lpstr>
      <vt:lpstr>PowerPoint Presentation</vt:lpstr>
      <vt:lpstr>Behaviour Analysis &amp; Intelligence</vt:lpstr>
      <vt:lpstr>PowerPoint Presentation</vt:lpstr>
      <vt:lpstr>Relational Frame Theory and human intelligence</vt:lpstr>
      <vt:lpstr>RFT and human intelligence</vt:lpstr>
      <vt:lpstr>Equivalence</vt:lpstr>
      <vt:lpstr>PowerPoint Presentation</vt:lpstr>
      <vt:lpstr>Multiple Exemplar Training</vt:lpstr>
      <vt:lpstr>Multiple Exemplar Training</vt:lpstr>
      <vt:lpstr>Relational skills are foundational to language</vt:lpstr>
      <vt:lpstr>Relational skills are foundational to language</vt:lpstr>
      <vt:lpstr>Related Experimental Work</vt:lpstr>
      <vt:lpstr>IQ Tests are largely tests of relational ability.   This can be seen in many tests of intellectual skills/functioning.</vt:lpstr>
      <vt:lpstr>Implications……</vt:lpstr>
      <vt:lpstr>PowerPoint Presentation</vt:lpstr>
      <vt:lpstr>Cassidy, Roche &amp; Hayes, 2011, Exp 1</vt:lpstr>
      <vt:lpstr>Cassidy, Roche &amp; Hayes (2011) Experiment 2</vt:lpstr>
      <vt:lpstr>Some demographics</vt:lpstr>
      <vt:lpstr>Involvement with other professionals</vt:lpstr>
      <vt:lpstr>PowerPoint Presentation</vt:lpstr>
      <vt:lpstr>Roche, Cassidy &amp; Stewart, 2013</vt:lpstr>
      <vt:lpstr>PowerPoint Presentation</vt:lpstr>
      <vt:lpstr>PowerPoint Presentation</vt:lpstr>
      <vt:lpstr>Rathmore study (Exp. 1, Cassidy, Roche, Colbert, Stewart &amp; Grey, LAID, 2016)</vt:lpstr>
      <vt:lpstr>Rathmore Study</vt:lpstr>
      <vt:lpstr>PowerPoint Presentation</vt:lpstr>
      <vt:lpstr>PowerPoint Presentation</vt:lpstr>
      <vt:lpstr>RAI Scores</vt:lpstr>
      <vt:lpstr>PowerPoint Presentation</vt:lpstr>
      <vt:lpstr>PowerPoint Presentation</vt:lpstr>
      <vt:lpstr>IQ Rises by Diagnostic Category</vt:lpstr>
      <vt:lpstr>Sigma T Sten Scores</vt:lpstr>
      <vt:lpstr> Micra T Sten Scores</vt:lpstr>
      <vt:lpstr>PowerPoint Presentation</vt:lpstr>
      <vt:lpstr>Exp 2, Cassidy, Roche, Colbert, Stewart &amp; Gray (2016)</vt:lpstr>
      <vt:lpstr>Exp 2, Cassidy, Roche, Colbert, Stewart &amp; Gray (2016)</vt:lpstr>
      <vt:lpstr>Exp 2, Cassidy, Roche, Colbert, Stewart &amp; Gray (2016)</vt:lpstr>
      <vt:lpstr>Exp 2, Cassidy, Roche, Colbert, Stewart &amp; Gray (2016)</vt:lpstr>
      <vt:lpstr>Exp 2, Cassidy, Roche, Colbert, Stewart &amp; Gray (2016)</vt:lpstr>
      <vt:lpstr>Exp 2, Cassidy, Roche, Colbert, Stewart &amp; Gray (2016)</vt:lpstr>
      <vt:lpstr>Exp 2, Cassidy, Roche, Colbert, Stewart &amp; Gray (2016)</vt:lpstr>
      <vt:lpstr>Exp 2, Cassidy, Roche, Colbert, Stewart &amp; Gray (2016)</vt:lpstr>
      <vt:lpstr>Exp 2, Cassidy, Roche, Colbert, Stewart &amp; Gray (2016)</vt:lpstr>
      <vt:lpstr>Exp 2, Cassidy, Roche, Colbert, Stewart &amp; Gray (2016)</vt:lpstr>
      <vt:lpstr>PowerPoint Presentation</vt:lpstr>
      <vt:lpstr>Colbert, Tyndall, Roche &amp; Cassidy (in press in Journal of Behavioural Education)</vt:lpstr>
      <vt:lpstr>PowerPoint Presentation</vt:lpstr>
      <vt:lpstr>PowerPoint Presentation</vt:lpstr>
      <vt:lpstr>PowerPoint Presentation</vt:lpstr>
      <vt:lpstr>PowerPoint Presentation</vt:lpstr>
      <vt:lpstr>Hayes &amp; Stewart, BJEP, 2016</vt:lpstr>
      <vt:lpstr>Hayes &amp; Stewart, BJEP 2016</vt:lpstr>
      <vt:lpstr>Hayes &amp; Stewart, 2016</vt:lpstr>
      <vt:lpstr>PowerPoint Presentation</vt:lpstr>
      <vt:lpstr>Individual Data: Relational Ability</vt:lpstr>
      <vt:lpstr>Individual Data: Reading</vt:lpstr>
      <vt:lpstr>PowerPoint Presentation</vt:lpstr>
      <vt:lpstr>O’Donovan, Stewart, Roche &amp; Hogan (NUIG)</vt:lpstr>
      <vt:lpstr>Bourke &amp; Stewart, under review</vt:lpstr>
      <vt:lpstr>Amd &amp; Roche (2017, Psych Record)</vt:lpstr>
      <vt:lpstr>PowerPoint Presentation</vt:lpstr>
      <vt:lpstr>PowerPoint Presentation</vt:lpstr>
      <vt:lpstr>PowerPoint Presentation</vt:lpstr>
      <vt:lpstr>PowerPoint Presentation</vt:lpstr>
      <vt:lpstr>PowerPoint Presentation</vt:lpstr>
      <vt:lpstr>PowerPoint Presentation</vt:lpstr>
      <vt:lpstr>But What About other Skills? </vt:lpstr>
      <vt:lpstr>PowerPoint Presentation</vt:lpstr>
      <vt:lpstr>PowerPoint Presentation</vt:lpstr>
      <vt:lpstr>PowerPoint Presentation</vt:lpstr>
      <vt:lpstr>Results and Conclusion</vt:lpstr>
      <vt:lpstr>Smart Starter</vt:lpstr>
      <vt:lpstr>Research underway</vt:lpstr>
      <vt:lpstr>LMETB (Cassidy, Roche &amp; Gannon) In preparation</vt:lpstr>
      <vt:lpstr>LMETB</vt:lpstr>
      <vt:lpstr>Other collaborations </vt:lpstr>
      <vt:lpstr>Why else does this matter?</vt:lpstr>
      <vt:lpstr>PowerPoint Presentation</vt:lpstr>
      <vt:lpstr>PowerPoint Presentation</vt:lpstr>
      <vt:lpstr>PowerPoint Presentation</vt:lpstr>
      <vt:lpstr>PowerPoint Presentation</vt:lpstr>
    </vt:vector>
  </TitlesOfParts>
  <Company>NUI Maynooth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Intelligence</dc:title>
  <dc:creator>Computer Centre</dc:creator>
  <cp:lastModifiedBy>Sarah Cassidy</cp:lastModifiedBy>
  <cp:revision>310</cp:revision>
  <dcterms:created xsi:type="dcterms:W3CDTF">2010-08-12T15:30:46Z</dcterms:created>
  <dcterms:modified xsi:type="dcterms:W3CDTF">2018-07-27T05:20:34Z</dcterms:modified>
</cp:coreProperties>
</file>